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sldIdLst>
    <p:sldId id="578" r:id="rId2"/>
    <p:sldId id="426"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2" r:id="rId35"/>
    <p:sldId id="298" r:id="rId36"/>
    <p:sldId id="293" r:id="rId37"/>
    <p:sldId id="294" r:id="rId38"/>
    <p:sldId id="296" r:id="rId39"/>
    <p:sldId id="295" r:id="rId40"/>
    <p:sldId id="297"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574" r:id="rId55"/>
    <p:sldId id="312" r:id="rId56"/>
    <p:sldId id="313" r:id="rId57"/>
    <p:sldId id="314" r:id="rId58"/>
    <p:sldId id="315" r:id="rId59"/>
    <p:sldId id="316" r:id="rId60"/>
    <p:sldId id="575" r:id="rId61"/>
    <p:sldId id="576" r:id="rId62"/>
    <p:sldId id="577" r:id="rId63"/>
    <p:sldId id="321"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JU"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2"/>
      </p:cViewPr>
      <p:guideLst>
        <p:guide orient="horz" pos="2160"/>
        <p:guide pos="38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FE90D-B4ED-453E-830C-6A2D435B6F9C}" type="datetimeFigureOut">
              <a:rPr lang="en-IN" smtClean="0"/>
              <a:t>25-05-2023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3ACDF-269F-4007-AD9D-A637CF277C32}"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7F380950-EEBB-48F2-B8DB-4429B0CB8C62}" type="datetimeFigureOut">
              <a:rPr lang="en-IN" smtClean="0"/>
              <a:t>25-05-2023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799A0E9-AB31-450B-A68F-27A7383CC092}"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F380950-EEBB-48F2-B8DB-4429B0CB8C62}" type="datetimeFigureOut">
              <a:rPr lang="en-IN" smtClean="0"/>
              <a:t>25-05-2023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799A0E9-AB31-450B-A68F-27A7383CC092}"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F380950-EEBB-48F2-B8DB-4429B0CB8C62}" type="datetimeFigureOut">
              <a:rPr lang="en-IN" smtClean="0"/>
              <a:t>25-05-2023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799A0E9-AB31-450B-A68F-27A7383CC092}"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F380950-EEBB-48F2-B8DB-4429B0CB8C62}" type="datetimeFigureOut">
              <a:rPr lang="en-IN" smtClean="0"/>
              <a:t>25-05-2023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799A0E9-AB31-450B-A68F-27A7383CC092}"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380950-EEBB-48F2-B8DB-4429B0CB8C62}" type="datetimeFigureOut">
              <a:rPr lang="en-IN" smtClean="0"/>
              <a:t>25-05-2023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799A0E9-AB31-450B-A68F-27A7383CC092}"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7F380950-EEBB-48F2-B8DB-4429B0CB8C62}" type="datetimeFigureOut">
              <a:rPr lang="en-IN" smtClean="0"/>
              <a:t>25-05-2023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799A0E9-AB31-450B-A68F-27A7383CC092}"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7F380950-EEBB-48F2-B8DB-4429B0CB8C62}" type="datetimeFigureOut">
              <a:rPr lang="en-IN" smtClean="0"/>
              <a:t>25-05-2023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799A0E9-AB31-450B-A68F-27A7383CC092}"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7F380950-EEBB-48F2-B8DB-4429B0CB8C62}" type="datetimeFigureOut">
              <a:rPr lang="en-IN" smtClean="0"/>
              <a:t>25-05-2023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799A0E9-AB31-450B-A68F-27A7383CC092}"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80950-EEBB-48F2-B8DB-4429B0CB8C62}" type="datetimeFigureOut">
              <a:rPr lang="en-IN" smtClean="0"/>
              <a:t>25-05-2023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799A0E9-AB31-450B-A68F-27A7383CC092}"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380950-EEBB-48F2-B8DB-4429B0CB8C62}" type="datetimeFigureOut">
              <a:rPr lang="en-IN" smtClean="0"/>
              <a:t>25-05-2023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799A0E9-AB31-450B-A68F-27A7383CC092}"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380950-EEBB-48F2-B8DB-4429B0CB8C62}" type="datetimeFigureOut">
              <a:rPr lang="en-IN" smtClean="0"/>
              <a:t>25-05-2023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799A0E9-AB31-450B-A68F-27A7383CC092}"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80950-EEBB-48F2-B8DB-4429B0CB8C62}" type="datetimeFigureOut">
              <a:rPr lang="en-IN" smtClean="0"/>
              <a:t>25-05-2023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9A0E9-AB31-450B-A68F-27A7383CC092}"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87" y="217884"/>
            <a:ext cx="11714922" cy="491980"/>
          </a:xfrm>
          <a:ln>
            <a:solidFill>
              <a:schemeClr val="tx1"/>
            </a:solidFill>
          </a:ln>
        </p:spPr>
        <p:txBody>
          <a:bodyPr>
            <a:normAutofit/>
          </a:bodyPr>
          <a:lstStyle/>
          <a:p>
            <a:pPr algn="ctr"/>
            <a:r>
              <a:rPr lang="en-US" altLang="en-IN" sz="2400" b="1" dirty="0" smtClean="0">
                <a:latin typeface="Calibri" panose="020F0502020204030204" pitchFamily="34" charset="0"/>
                <a:ea typeface="Calibri" panose="020F0502020204030204" pitchFamily="34" charset="0"/>
                <a:cs typeface="Calibri" panose="020F0502020204030204" pitchFamily="34" charset="0"/>
              </a:rPr>
              <a:t>Theme – 8B: Postal Ballot</a:t>
            </a:r>
            <a:endParaRPr lang="en-US" altLang="en-IN" sz="2400" b="1" dirty="0">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C718E363-C9D2-8409-DEFA-9551CC5EFD12}"/>
              </a:ext>
            </a:extLst>
          </p:cNvPr>
          <p:cNvSpPr>
            <a:spLocks noGrp="1"/>
          </p:cNvSpPr>
          <p:nvPr>
            <p:ph idx="1"/>
          </p:nvPr>
        </p:nvSpPr>
        <p:spPr>
          <a:xfrm>
            <a:off x="119270" y="821982"/>
            <a:ext cx="11926956" cy="6036018"/>
          </a:xfrm>
        </p:spPr>
        <p:txBody>
          <a:bodyPr>
            <a:noAutofit/>
          </a:bodyPr>
          <a:lstStyle/>
          <a:p>
            <a:pPr marL="0" lvl="0" indent="0" algn="ctr">
              <a:buClr>
                <a:schemeClr val="tx1"/>
              </a:buClr>
              <a:buSzPct val="100000"/>
              <a:buNone/>
            </a:pPr>
            <a:r>
              <a:rPr lang="en-GB" sz="1750" b="1" dirty="0" smtClean="0">
                <a:latin typeface="Calibri" panose="020F0502020204030204" pitchFamily="34" charset="0"/>
                <a:ea typeface="Calibri" panose="020F0502020204030204" pitchFamily="34" charset="0"/>
                <a:cs typeface="Calibri" panose="020F0502020204030204" pitchFamily="34" charset="0"/>
              </a:rPr>
              <a:t>Guidance Plan:</a:t>
            </a:r>
          </a:p>
          <a:p>
            <a:pPr marL="514350" lvl="0" indent="-514350">
              <a:buFont typeface="+mj-lt"/>
              <a:buAutoNum type="arabicPeriod"/>
            </a:pPr>
            <a:r>
              <a:rPr lang="en-GB" sz="1750" b="1" dirty="0">
                <a:solidFill>
                  <a:srgbClr val="FF0000"/>
                </a:solidFill>
              </a:rPr>
              <a:t>S 59 RPA , 1951 r/w R 16 </a:t>
            </a:r>
            <a:r>
              <a:rPr lang="en-GB" sz="1750" b="1" dirty="0" smtClean="0">
                <a:solidFill>
                  <a:srgbClr val="FF0000"/>
                </a:solidFill>
              </a:rPr>
              <a:t>COER </a:t>
            </a:r>
            <a:r>
              <a:rPr lang="en-GB" sz="1750" b="1" dirty="0">
                <a:solidFill>
                  <a:srgbClr val="FF0000"/>
                </a:solidFill>
              </a:rPr>
              <a:t>1961</a:t>
            </a:r>
            <a:r>
              <a:rPr lang="en-GB" sz="1750" dirty="0"/>
              <a:t>, lays down the general norm that the voting by all electors at an election would normally be in person at the polling station provided for that elector under </a:t>
            </a:r>
            <a:r>
              <a:rPr lang="en-GB" sz="1750" b="1" dirty="0">
                <a:solidFill>
                  <a:srgbClr val="FF0000"/>
                </a:solidFill>
              </a:rPr>
              <a:t>S 25 </a:t>
            </a:r>
            <a:r>
              <a:rPr lang="en-GB" sz="1750" b="1" dirty="0" smtClean="0">
                <a:solidFill>
                  <a:srgbClr val="FF0000"/>
                </a:solidFill>
              </a:rPr>
              <a:t>RPA 1951 </a:t>
            </a:r>
            <a:r>
              <a:rPr lang="en-GB" sz="1750" dirty="0"/>
              <a:t>or as the case may be, at the place of polling fixed under </a:t>
            </a:r>
            <a:r>
              <a:rPr lang="en-GB" sz="1750" b="1" dirty="0">
                <a:solidFill>
                  <a:srgbClr val="FF0000"/>
                </a:solidFill>
              </a:rPr>
              <a:t>S 29 RPA 1951</a:t>
            </a:r>
            <a:r>
              <a:rPr lang="en-GB" sz="1750" dirty="0"/>
              <a:t>. Further, the general norm is voting through EVM. </a:t>
            </a:r>
            <a:endParaRPr lang="en-IN" sz="1750" dirty="0"/>
          </a:p>
          <a:p>
            <a:pPr marL="514350" lvl="0" indent="-514350">
              <a:buFont typeface="+mj-lt"/>
              <a:buAutoNum type="arabicPeriod"/>
            </a:pPr>
            <a:r>
              <a:rPr lang="en-GB" sz="1750" dirty="0"/>
              <a:t>The 2 exceptions to the vote-in-person rule, but at the designated PS, is ‘Proxy Voting’ (</a:t>
            </a:r>
            <a:r>
              <a:rPr lang="en-GB" sz="1750" b="1" dirty="0" smtClean="0">
                <a:solidFill>
                  <a:srgbClr val="FF0000"/>
                </a:solidFill>
              </a:rPr>
              <a:t>Part III-B </a:t>
            </a:r>
            <a:r>
              <a:rPr lang="en-GB" sz="1750" b="1" dirty="0">
                <a:solidFill>
                  <a:srgbClr val="FF0000"/>
                </a:solidFill>
              </a:rPr>
              <a:t>COER 1961) </a:t>
            </a:r>
            <a:r>
              <a:rPr lang="en-GB" sz="1750" dirty="0"/>
              <a:t>and ‘Assisted Voting’ – to note that the method of voting </a:t>
            </a:r>
            <a:r>
              <a:rPr lang="en-GB" sz="1750" b="1" i="1" u="sng" dirty="0"/>
              <a:t>remains EVM.</a:t>
            </a:r>
            <a:endParaRPr lang="en-IN" sz="1750" dirty="0"/>
          </a:p>
          <a:p>
            <a:pPr marL="514350" lvl="0" indent="-514350">
              <a:buFont typeface="+mj-lt"/>
              <a:buAutoNum type="arabicPeriod"/>
            </a:pPr>
            <a:r>
              <a:rPr lang="en-GB" sz="1750" dirty="0"/>
              <a:t>Therefore, RO may note that the category dealt with in Part-III of COER 1961, i.e. ‘Postal Ballot’ is an exception to the general of voting in person. Thus the concept of Postal Ballot embeds 3 exceptions, viz. </a:t>
            </a:r>
            <a:r>
              <a:rPr lang="en-GB" sz="1750" dirty="0" err="1"/>
              <a:t>i</a:t>
            </a:r>
            <a:r>
              <a:rPr lang="en-GB" sz="1750" dirty="0"/>
              <a:t>) polling takes place outside the PS, ii) it is by non-EVM methodology (except by 80+; benchmarked </a:t>
            </a:r>
            <a:r>
              <a:rPr lang="en-GB" sz="1750" dirty="0" err="1"/>
              <a:t>PwD</a:t>
            </a:r>
            <a:r>
              <a:rPr lang="en-GB" sz="1750" dirty="0"/>
              <a:t> and EDC Voters), iii) it takes place prior to the date of poll fixed.</a:t>
            </a:r>
            <a:endParaRPr lang="en-IN" sz="1750" dirty="0"/>
          </a:p>
          <a:p>
            <a:pPr marL="514350" lvl="0" indent="-514350">
              <a:buFont typeface="+mj-lt"/>
              <a:buAutoNum type="arabicPeriod"/>
            </a:pPr>
            <a:r>
              <a:rPr lang="en-GB" sz="1750" dirty="0"/>
              <a:t>RO must understand which categories of voters are entitled to Postal Ballot by law and, those who may be specially entitled for a particular election, by ECI exercising its power under </a:t>
            </a:r>
            <a:r>
              <a:rPr lang="en-GB" sz="1750" b="1" dirty="0">
                <a:solidFill>
                  <a:srgbClr val="FF0000"/>
                </a:solidFill>
              </a:rPr>
              <a:t>S 60 RPA 1951. </a:t>
            </a:r>
            <a:endParaRPr lang="en-IN" sz="1750" b="1" dirty="0">
              <a:solidFill>
                <a:srgbClr val="FF0000"/>
              </a:solidFill>
            </a:endParaRPr>
          </a:p>
          <a:p>
            <a:pPr marL="514350" lvl="0" indent="-514350">
              <a:buFont typeface="+mj-lt"/>
              <a:buAutoNum type="arabicPeriod"/>
            </a:pPr>
            <a:r>
              <a:rPr lang="en-GB" sz="1750" dirty="0"/>
              <a:t>It is with this above starting understanding that RO may go through the PPT of the sub-</a:t>
            </a:r>
            <a:r>
              <a:rPr lang="en-GB" sz="1750" dirty="0" err="1"/>
              <a:t>thematics</a:t>
            </a:r>
            <a:r>
              <a:rPr lang="en-GB" sz="1750" dirty="0"/>
              <a:t> to be clear w.r.t entitled categories of Voters for Postal Ballot; the concept of Absentee Voter; Home Voting and the ETPBS system</a:t>
            </a:r>
            <a:endParaRPr lang="en-IN" sz="1750" dirty="0"/>
          </a:p>
          <a:p>
            <a:pPr marL="514350" lvl="0" indent="-514350">
              <a:buFont typeface="+mj-lt"/>
              <a:buAutoNum type="arabicPeriod"/>
            </a:pPr>
            <a:r>
              <a:rPr lang="en-GB" sz="1750" dirty="0"/>
              <a:t>RO may note the legal principle which define the point of time where a choice can be exercised to opt for postal ballot; the fact that the choice once exercised is final. Accordingly, RO will note the categories where there is no choice and Postal ballot is the only available method of voting to that group of electors, for e.g. PD cases </a:t>
            </a:r>
            <a:endParaRPr lang="en-IN" sz="1750" dirty="0"/>
          </a:p>
          <a:p>
            <a:pPr marL="514350" lvl="0" indent="-514350">
              <a:buFont typeface="+mj-lt"/>
              <a:buAutoNum type="arabicPeriod"/>
            </a:pPr>
            <a:r>
              <a:rPr lang="en-GB" sz="1750" dirty="0"/>
              <a:t> RO will note that this method of voting cannot empower anyone who does not have the right to vote under </a:t>
            </a:r>
            <a:r>
              <a:rPr lang="en-GB" sz="1750" b="1" dirty="0">
                <a:solidFill>
                  <a:srgbClr val="FF0000"/>
                </a:solidFill>
              </a:rPr>
              <a:t>S 62 RPA 1951</a:t>
            </a:r>
            <a:r>
              <a:rPr lang="en-GB" sz="1750" dirty="0"/>
              <a:t>. </a:t>
            </a:r>
            <a:endParaRPr lang="en-IN" sz="1750" dirty="0"/>
          </a:p>
          <a:p>
            <a:pPr marL="514350" lvl="0" indent="-514350">
              <a:buFont typeface="+mj-lt"/>
              <a:buAutoNum type="arabicPeriod"/>
            </a:pPr>
            <a:r>
              <a:rPr lang="en-GB" sz="1750" dirty="0"/>
              <a:t>Lastly, the impact of this method of voting in terms of procedure for counting of votes as explained in that sub-thematic shall be accounted for. </a:t>
            </a:r>
            <a:endParaRPr lang="en-US" altLang="en-US" sz="175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1198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30" y="3797204"/>
            <a:ext cx="3949560" cy="175432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chor="ctr">
            <a:spAutoFit/>
            <a:scene3d>
              <a:camera prst="orthographicFront"/>
              <a:lightRig rig="threePt" dir="t"/>
            </a:scene3d>
            <a:sp3d extrusionH="57150">
              <a:bevelT w="38100" h="38100"/>
            </a:sp3d>
          </a:bodyPr>
          <a:lstStyle/>
          <a:p>
            <a:r>
              <a:rPr lang="en-IN" sz="3600" b="1" dirty="0">
                <a:solidFill>
                  <a:schemeClr val="tx1"/>
                </a:solidFill>
              </a:rPr>
              <a:t>Sample Postal Ballot Paper for Service Voters</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7638" t="5034" r="13965" b="37845"/>
          <a:stretch>
            <a:fillRect/>
          </a:stretch>
        </p:blipFill>
        <p:spPr>
          <a:xfrm>
            <a:off x="4978290" y="0"/>
            <a:ext cx="6199226" cy="681431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02302"/>
            <a:ext cx="12192000" cy="566308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571500" lvl="0" indent="-571500" algn="just">
              <a:buFont typeface="Wingdings" panose="05000000000000000000" pitchFamily="2" charset="2"/>
              <a:buChar char="§"/>
            </a:pPr>
            <a:r>
              <a:rPr lang="en-US" sz="3000" b="1" dirty="0">
                <a:solidFill>
                  <a:schemeClr val="tx1"/>
                </a:solidFill>
                <a:cs typeface="Aparajita" pitchFamily="34" charset="0"/>
              </a:rPr>
              <a:t>Names of candidates </a:t>
            </a:r>
            <a:r>
              <a:rPr lang="en-US" sz="3000" dirty="0">
                <a:solidFill>
                  <a:schemeClr val="tx1"/>
                </a:solidFill>
                <a:cs typeface="Aparajita" pitchFamily="34" charset="0"/>
              </a:rPr>
              <a:t>in the official language of the State and English</a:t>
            </a:r>
          </a:p>
          <a:p>
            <a:pPr marL="571500" lvl="0" indent="-571500" algn="just">
              <a:buFont typeface="Wingdings" panose="05000000000000000000" pitchFamily="2" charset="2"/>
              <a:buChar char="§"/>
            </a:pPr>
            <a:endParaRPr lang="en-IN" sz="3000" dirty="0">
              <a:solidFill>
                <a:schemeClr val="tx1"/>
              </a:solidFill>
              <a:cs typeface="Aparajita" pitchFamily="34" charset="0"/>
            </a:endParaRPr>
          </a:p>
          <a:p>
            <a:pPr marL="571500" lvl="0" indent="-571500" algn="just">
              <a:buFont typeface="Wingdings" panose="05000000000000000000" pitchFamily="2" charset="2"/>
              <a:buChar char="§"/>
            </a:pPr>
            <a:r>
              <a:rPr lang="en-US" sz="3000" dirty="0">
                <a:solidFill>
                  <a:schemeClr val="tx1"/>
                </a:solidFill>
                <a:cs typeface="Aparajita" pitchFamily="34" charset="0"/>
              </a:rPr>
              <a:t>The </a:t>
            </a:r>
            <a:r>
              <a:rPr lang="en-US" sz="3000" b="1" dirty="0">
                <a:solidFill>
                  <a:schemeClr val="tx1"/>
                </a:solidFill>
                <a:cs typeface="Aparajita" pitchFamily="34" charset="0"/>
              </a:rPr>
              <a:t>photograph</a:t>
            </a:r>
            <a:r>
              <a:rPr lang="en-US" sz="3000" dirty="0">
                <a:solidFill>
                  <a:schemeClr val="tx1"/>
                </a:solidFill>
                <a:cs typeface="Aparajita" pitchFamily="34" charset="0"/>
              </a:rPr>
              <a:t> of the candidate in right side of the name in between the name and the place for marking Vote in the panel</a:t>
            </a:r>
          </a:p>
          <a:p>
            <a:pPr marL="571500" lvl="0" indent="-571500" algn="just">
              <a:buFont typeface="Wingdings" panose="05000000000000000000" pitchFamily="2" charset="2"/>
              <a:buChar char="§"/>
            </a:pPr>
            <a:endParaRPr lang="en-IN" sz="3000" dirty="0">
              <a:solidFill>
                <a:schemeClr val="tx1"/>
              </a:solidFill>
              <a:cs typeface="Aparajita" pitchFamily="34" charset="0"/>
            </a:endParaRPr>
          </a:p>
          <a:p>
            <a:pPr marL="571500" lvl="0" indent="-571500" algn="just">
              <a:buFont typeface="Wingdings" panose="05000000000000000000" pitchFamily="2" charset="2"/>
              <a:buChar char="§"/>
            </a:pPr>
            <a:r>
              <a:rPr lang="en-US" sz="3000" b="1" dirty="0">
                <a:solidFill>
                  <a:schemeClr val="tx1"/>
                </a:solidFill>
                <a:cs typeface="Aparajita" pitchFamily="34" charset="0"/>
              </a:rPr>
              <a:t>Symbols</a:t>
            </a:r>
            <a:r>
              <a:rPr lang="en-US" sz="3000" dirty="0">
                <a:solidFill>
                  <a:schemeClr val="tx1"/>
                </a:solidFill>
                <a:cs typeface="Aparajita" pitchFamily="34" charset="0"/>
              </a:rPr>
              <a:t> </a:t>
            </a:r>
            <a:r>
              <a:rPr lang="en-US" sz="3000" dirty="0" smtClean="0">
                <a:solidFill>
                  <a:schemeClr val="tx1"/>
                </a:solidFill>
                <a:cs typeface="Aparajita" pitchFamily="34" charset="0"/>
              </a:rPr>
              <a:t>to be printed </a:t>
            </a:r>
            <a:r>
              <a:rPr lang="en-US" sz="3000" dirty="0">
                <a:solidFill>
                  <a:schemeClr val="tx1"/>
                </a:solidFill>
                <a:cs typeface="Aparajita" pitchFamily="34" charset="0"/>
              </a:rPr>
              <a:t>between the photograph and the space for marking vote</a:t>
            </a:r>
          </a:p>
          <a:p>
            <a:pPr marL="571500" lvl="0" indent="-571500" algn="just">
              <a:buFont typeface="Wingdings" panose="05000000000000000000" pitchFamily="2" charset="2"/>
              <a:buChar char="§"/>
            </a:pPr>
            <a:endParaRPr lang="en-US" sz="3000" dirty="0">
              <a:solidFill>
                <a:schemeClr val="tx1"/>
              </a:solidFill>
              <a:cs typeface="Aparajita" pitchFamily="34" charset="0"/>
            </a:endParaRPr>
          </a:p>
          <a:p>
            <a:pPr marL="571500" lvl="0" indent="-571500" algn="just">
              <a:buFont typeface="Wingdings" panose="05000000000000000000" pitchFamily="2" charset="2"/>
              <a:buChar char="§"/>
            </a:pPr>
            <a:r>
              <a:rPr lang="en-US" sz="3000" dirty="0">
                <a:solidFill>
                  <a:schemeClr val="tx1"/>
                </a:solidFill>
                <a:cs typeface="Aparajita" pitchFamily="34" charset="0"/>
              </a:rPr>
              <a:t>Party affiliation </a:t>
            </a:r>
            <a:r>
              <a:rPr lang="en-US" sz="3000" dirty="0" smtClean="0">
                <a:solidFill>
                  <a:schemeClr val="tx1"/>
                </a:solidFill>
                <a:cs typeface="Aparajita" pitchFamily="34" charset="0"/>
              </a:rPr>
              <a:t>not to be printed</a:t>
            </a:r>
          </a:p>
          <a:p>
            <a:pPr lvl="0" algn="just"/>
            <a:endParaRPr lang="en-US" sz="3000" dirty="0" smtClean="0">
              <a:solidFill>
                <a:schemeClr val="tx1"/>
              </a:solidFill>
              <a:cs typeface="Aparajita" pitchFamily="34" charset="0"/>
            </a:endParaRPr>
          </a:p>
          <a:p>
            <a:pPr algn="just"/>
            <a:r>
              <a:rPr lang="en-US" sz="3200" b="1" dirty="0">
                <a:solidFill>
                  <a:srgbClr val="FF3399"/>
                </a:solidFill>
                <a:cs typeface="Aparajita" pitchFamily="34" charset="0"/>
              </a:rPr>
              <a:t>NB: Please see Sample Ballot </a:t>
            </a:r>
            <a:r>
              <a:rPr lang="en-US" sz="3200" b="1" dirty="0" smtClean="0">
                <a:solidFill>
                  <a:srgbClr val="FF3399"/>
                </a:solidFill>
                <a:cs typeface="Aparajita" pitchFamily="34" charset="0"/>
              </a:rPr>
              <a:t>Paper for Other categories </a:t>
            </a:r>
            <a:r>
              <a:rPr lang="en-US" sz="3200" b="1" dirty="0">
                <a:solidFill>
                  <a:srgbClr val="FF3399"/>
                </a:solidFill>
                <a:cs typeface="Aparajita" pitchFamily="34" charset="0"/>
              </a:rPr>
              <a:t>in next slide</a:t>
            </a:r>
            <a:endParaRPr lang="en-IN" sz="3200" b="1" dirty="0">
              <a:solidFill>
                <a:srgbClr val="FF3399"/>
              </a:solidFill>
              <a:cs typeface="Aparajita" pitchFamily="34" charset="0"/>
            </a:endParaRPr>
          </a:p>
          <a:p>
            <a:pPr marL="571500" lvl="0" indent="-571500" algn="just">
              <a:buFont typeface="Wingdings" panose="05000000000000000000" pitchFamily="2" charset="2"/>
              <a:buChar char="§"/>
            </a:pPr>
            <a:endParaRPr lang="en-IN" sz="3000" dirty="0">
              <a:solidFill>
                <a:schemeClr val="tx1"/>
              </a:solidFill>
              <a:cs typeface="Aparajita" pitchFamily="34" charset="0"/>
            </a:endParaRPr>
          </a:p>
        </p:txBody>
      </p:sp>
      <p:sp>
        <p:nvSpPr>
          <p:cNvPr id="4" name="Rectangle 3"/>
          <p:cNvSpPr/>
          <p:nvPr/>
        </p:nvSpPr>
        <p:spPr>
          <a:xfrm>
            <a:off x="-1" y="424934"/>
            <a:ext cx="12192001" cy="523220"/>
          </a:xfrm>
          <a:prstGeom prst="rect">
            <a:avLst/>
          </a:prstGeom>
          <a:ln>
            <a:noFill/>
          </a:ln>
        </p:spPr>
        <p:txBody>
          <a:bodyPr wrap="square">
            <a:spAutoFit/>
          </a:bodyPr>
          <a:lstStyle/>
          <a:p>
            <a:pPr algn="ctr"/>
            <a:r>
              <a:rPr lang="en-GB" sz="2800" b="1" dirty="0"/>
              <a:t>Content in Postal Ballot for Other Categories of Electors</a:t>
            </a:r>
            <a:endParaRPr lang="en-IN"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l="17932" t="7164" r="17290" b="34682"/>
          <a:stretch>
            <a:fillRect/>
          </a:stretch>
        </p:blipFill>
        <p:spPr bwMode="auto">
          <a:xfrm>
            <a:off x="5435606" y="0"/>
            <a:ext cx="5864740" cy="682421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955344" y="3847089"/>
            <a:ext cx="3507474" cy="1754326"/>
          </a:xfrm>
          <a:prstGeom prst="rect">
            <a:avLst/>
          </a:prstGeom>
        </p:spPr>
        <p:txBody>
          <a:bodyPr wrap="square">
            <a:spAutoFit/>
          </a:bodyPr>
          <a:lstStyle/>
          <a:p>
            <a:r>
              <a:rPr lang="en-US" sz="3600" b="1" dirty="0"/>
              <a:t>Sample Postal Ballot Paper for </a:t>
            </a:r>
            <a:r>
              <a:rPr lang="en-US" sz="3600" b="1" dirty="0" smtClean="0"/>
              <a:t>Other </a:t>
            </a:r>
            <a:r>
              <a:rPr lang="en-US" sz="3600" b="1" dirty="0"/>
              <a:t>Categories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7973"/>
            <a:ext cx="12192000" cy="1752600"/>
          </a:xfrm>
        </p:spPr>
        <p:txBody>
          <a:bodyPr>
            <a:noAutofit/>
          </a:bodyPr>
          <a:lstStyle/>
          <a:p>
            <a:pPr algn="ctr"/>
            <a:r>
              <a:rPr lang="en-US" b="1" dirty="0"/>
              <a:t>Documents sent along with Postal Ballot Paper/ETPBs </a:t>
            </a:r>
          </a:p>
        </p:txBody>
      </p:sp>
      <p:sp>
        <p:nvSpPr>
          <p:cNvPr id="3" name="Content Placeholder 2"/>
          <p:cNvSpPr>
            <a:spLocks noGrp="1"/>
          </p:cNvSpPr>
          <p:nvPr>
            <p:ph idx="1"/>
          </p:nvPr>
        </p:nvSpPr>
        <p:spPr>
          <a:xfrm>
            <a:off x="1971675" y="2309173"/>
            <a:ext cx="8960182" cy="3267075"/>
          </a:xfrm>
        </p:spPr>
        <p:txBody>
          <a:bodyPr>
            <a:normAutofit/>
          </a:bodyPr>
          <a:lstStyle/>
          <a:p>
            <a:pPr marL="742950" indent="-742950">
              <a:buFont typeface="+mj-lt"/>
              <a:buAutoNum type="arabicPeriod"/>
            </a:pPr>
            <a:r>
              <a:rPr lang="en-US" sz="4400" b="1" dirty="0">
                <a:solidFill>
                  <a:srgbClr val="0070C0"/>
                </a:solidFill>
                <a:latin typeface="Calibri" panose="020F0502020204030204" pitchFamily="34" charset="0"/>
                <a:cs typeface="Calibri" panose="020F0502020204030204" pitchFamily="34" charset="0"/>
              </a:rPr>
              <a:t>Form 13-A (</a:t>
            </a:r>
            <a:r>
              <a:rPr lang="en-US" sz="4400" b="1" i="1" dirty="0">
                <a:solidFill>
                  <a:srgbClr val="0070C0"/>
                </a:solidFill>
                <a:latin typeface="Calibri" panose="020F0502020204030204" pitchFamily="34" charset="0"/>
                <a:cs typeface="Calibri" panose="020F0502020204030204" pitchFamily="34" charset="0"/>
              </a:rPr>
              <a:t>Declaration</a:t>
            </a:r>
            <a:r>
              <a:rPr lang="en-US" sz="4400" b="1" dirty="0">
                <a:solidFill>
                  <a:srgbClr val="0070C0"/>
                </a:solidFill>
                <a:latin typeface="Calibri" panose="020F0502020204030204" pitchFamily="34" charset="0"/>
                <a:cs typeface="Calibri" panose="020F0502020204030204" pitchFamily="34" charset="0"/>
              </a:rPr>
              <a:t>)</a:t>
            </a:r>
          </a:p>
          <a:p>
            <a:pPr marL="742950" indent="-742950">
              <a:buFont typeface="+mj-lt"/>
              <a:buAutoNum type="arabicPeriod"/>
            </a:pPr>
            <a:r>
              <a:rPr lang="en-US" sz="4400" b="1" dirty="0" smtClean="0">
                <a:solidFill>
                  <a:srgbClr val="0070C0"/>
                </a:solidFill>
                <a:latin typeface="Calibri" panose="020F0502020204030204" pitchFamily="34" charset="0"/>
                <a:cs typeface="Calibri" panose="020F0502020204030204" pitchFamily="34" charset="0"/>
              </a:rPr>
              <a:t>Form 13-B </a:t>
            </a:r>
            <a:r>
              <a:rPr lang="en-US" sz="4400" b="1" dirty="0">
                <a:solidFill>
                  <a:srgbClr val="0070C0"/>
                </a:solidFill>
                <a:latin typeface="Calibri" panose="020F0502020204030204" pitchFamily="34" charset="0"/>
                <a:cs typeface="Calibri" panose="020F0502020204030204" pitchFamily="34" charset="0"/>
              </a:rPr>
              <a:t>(Cover </a:t>
            </a:r>
            <a:r>
              <a:rPr lang="en-US" sz="4400" b="1" dirty="0" smtClean="0">
                <a:solidFill>
                  <a:srgbClr val="0070C0"/>
                </a:solidFill>
                <a:latin typeface="Calibri" panose="020F0502020204030204" pitchFamily="34" charset="0"/>
                <a:cs typeface="Calibri" panose="020F0502020204030204" pitchFamily="34" charset="0"/>
              </a:rPr>
              <a:t>A - inner) </a:t>
            </a:r>
            <a:endParaRPr lang="en-US" sz="4400" b="1" dirty="0">
              <a:solidFill>
                <a:srgbClr val="0070C0"/>
              </a:solidFill>
              <a:latin typeface="Calibri" panose="020F0502020204030204" pitchFamily="34" charset="0"/>
              <a:cs typeface="Calibri" panose="020F0502020204030204" pitchFamily="34" charset="0"/>
            </a:endParaRPr>
          </a:p>
          <a:p>
            <a:pPr marL="742950" indent="-742950">
              <a:buFont typeface="+mj-lt"/>
              <a:buAutoNum type="arabicPeriod"/>
            </a:pPr>
            <a:r>
              <a:rPr lang="en-US" sz="4400" b="1" dirty="0" smtClean="0">
                <a:solidFill>
                  <a:srgbClr val="0070C0"/>
                </a:solidFill>
                <a:latin typeface="Calibri" panose="020F0502020204030204" pitchFamily="34" charset="0"/>
                <a:cs typeface="Calibri" panose="020F0502020204030204" pitchFamily="34" charset="0"/>
              </a:rPr>
              <a:t>Form 13-C </a:t>
            </a:r>
            <a:r>
              <a:rPr lang="en-US" sz="4400" b="1" dirty="0">
                <a:solidFill>
                  <a:srgbClr val="0070C0"/>
                </a:solidFill>
                <a:latin typeface="Calibri" panose="020F0502020204030204" pitchFamily="34" charset="0"/>
                <a:cs typeface="Calibri" panose="020F0502020204030204" pitchFamily="34" charset="0"/>
              </a:rPr>
              <a:t>(Cover </a:t>
            </a:r>
            <a:r>
              <a:rPr lang="en-US" sz="4400" b="1" dirty="0" smtClean="0">
                <a:solidFill>
                  <a:srgbClr val="0070C0"/>
                </a:solidFill>
                <a:latin typeface="Calibri" panose="020F0502020204030204" pitchFamily="34" charset="0"/>
                <a:cs typeface="Calibri" panose="020F0502020204030204" pitchFamily="34" charset="0"/>
              </a:rPr>
              <a:t>B - outer)</a:t>
            </a:r>
            <a:endParaRPr lang="en-US" sz="4400" b="1" dirty="0">
              <a:solidFill>
                <a:srgbClr val="0070C0"/>
              </a:solidFill>
              <a:latin typeface="Calibri" panose="020F0502020204030204" pitchFamily="34" charset="0"/>
              <a:cs typeface="Calibri" panose="020F0502020204030204" pitchFamily="34" charset="0"/>
            </a:endParaRPr>
          </a:p>
          <a:p>
            <a:pPr marL="742950" indent="-742950">
              <a:buFont typeface="+mj-lt"/>
              <a:buAutoNum type="arabicPeriod"/>
            </a:pPr>
            <a:r>
              <a:rPr lang="en-US" sz="4400" b="1" dirty="0" smtClean="0">
                <a:solidFill>
                  <a:srgbClr val="0070C0"/>
                </a:solidFill>
                <a:latin typeface="Calibri" panose="020F0502020204030204" pitchFamily="34" charset="0"/>
                <a:cs typeface="Calibri" panose="020F0502020204030204" pitchFamily="34" charset="0"/>
              </a:rPr>
              <a:t>Form 13-D </a:t>
            </a:r>
            <a:r>
              <a:rPr lang="en-US" sz="4400" b="1" dirty="0">
                <a:solidFill>
                  <a:srgbClr val="0070C0"/>
                </a:solidFill>
                <a:latin typeface="Calibri" panose="020F0502020204030204" pitchFamily="34" charset="0"/>
                <a:cs typeface="Calibri" panose="020F0502020204030204" pitchFamily="34" charset="0"/>
              </a:rPr>
              <a:t>(</a:t>
            </a:r>
            <a:r>
              <a:rPr lang="en-US" sz="4400" b="1" dirty="0" smtClean="0">
                <a:solidFill>
                  <a:srgbClr val="0070C0"/>
                </a:solidFill>
                <a:latin typeface="Calibri" panose="020F0502020204030204" pitchFamily="34" charset="0"/>
                <a:cs typeface="Calibri" panose="020F0502020204030204" pitchFamily="34" charset="0"/>
              </a:rPr>
              <a:t>Instructions) </a:t>
            </a:r>
            <a:endParaRPr lang="en-US" sz="4400" b="1" dirty="0">
              <a:solidFill>
                <a:srgbClr val="0070C0"/>
              </a:solidFill>
              <a:latin typeface="Calibri" panose="020F0502020204030204" pitchFamily="34" charset="0"/>
              <a:cs typeface="Calibri" panose="020F0502020204030204" pitchFamily="34" charset="0"/>
            </a:endParaRPr>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6357" b="3609"/>
          <a:stretch>
            <a:fillRect/>
          </a:stretch>
        </p:blipFill>
        <p:spPr>
          <a:xfrm>
            <a:off x="2637845" y="13879"/>
            <a:ext cx="6001188" cy="6896962"/>
          </a:xfrm>
          <a:prstGeom prst="rect">
            <a:avLst/>
          </a:prstGeom>
        </p:spPr>
      </p:pic>
      <p:sp>
        <p:nvSpPr>
          <p:cNvPr id="2" name="Rectangle 1"/>
          <p:cNvSpPr/>
          <p:nvPr/>
        </p:nvSpPr>
        <p:spPr>
          <a:xfrm>
            <a:off x="477019" y="3980976"/>
            <a:ext cx="2061464" cy="830997"/>
          </a:xfrm>
          <a:prstGeom prst="rect">
            <a:avLst/>
          </a:prstGeom>
        </p:spPr>
        <p:txBody>
          <a:bodyPr wrap="square">
            <a:spAutoFit/>
          </a:bodyPr>
          <a:lstStyle/>
          <a:p>
            <a:r>
              <a:rPr lang="en-US" sz="2400" b="1" dirty="0">
                <a:solidFill>
                  <a:srgbClr val="0070C0"/>
                </a:solidFill>
                <a:latin typeface="Calibri" panose="020F0502020204030204" pitchFamily="34" charset="0"/>
                <a:cs typeface="Calibri" panose="020F0502020204030204" pitchFamily="34" charset="0"/>
              </a:rPr>
              <a:t>Form 13-A (</a:t>
            </a:r>
            <a:r>
              <a:rPr lang="en-US" sz="2400" b="1" i="1" dirty="0">
                <a:solidFill>
                  <a:srgbClr val="0070C0"/>
                </a:solidFill>
                <a:latin typeface="Calibri" panose="020F0502020204030204" pitchFamily="34" charset="0"/>
                <a:cs typeface="Calibri" panose="020F0502020204030204" pitchFamily="34" charset="0"/>
              </a:rPr>
              <a:t>Declaration</a:t>
            </a:r>
            <a:r>
              <a:rPr lang="en-US" sz="2400" b="1" dirty="0">
                <a:solidFill>
                  <a:srgbClr val="0070C0"/>
                </a:solidFill>
                <a:latin typeface="Calibri" panose="020F0502020204030204" pitchFamily="34" charset="0"/>
                <a:cs typeface="Calibri" panose="020F0502020204030204" pitchFamily="34" charset="0"/>
              </a:rPr>
              <a:t>)</a:t>
            </a:r>
          </a:p>
        </p:txBody>
      </p:sp>
      <p:sp>
        <p:nvSpPr>
          <p:cNvPr id="5" name="Rectangle 4"/>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8010" y="449871"/>
            <a:ext cx="9773990" cy="5521526"/>
          </a:xfrm>
          <a:prstGeom prst="rect">
            <a:avLst/>
          </a:prstGeom>
        </p:spPr>
      </p:pic>
      <p:sp>
        <p:nvSpPr>
          <p:cNvPr id="4" name="Content Placeholder 2"/>
          <p:cNvSpPr txBox="1">
            <a:spLocks/>
          </p:cNvSpPr>
          <p:nvPr/>
        </p:nvSpPr>
        <p:spPr>
          <a:xfrm>
            <a:off x="-286603" y="2661314"/>
            <a:ext cx="3343701" cy="2314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b="1" dirty="0" smtClean="0">
                <a:solidFill>
                  <a:srgbClr val="0070C0"/>
                </a:solidFill>
                <a:latin typeface="Calisto MT" panose="02040603050505030304" pitchFamily="18" charset="0"/>
              </a:rPr>
              <a:t> </a:t>
            </a:r>
            <a:r>
              <a:rPr lang="en-US" sz="4400" b="1" dirty="0" smtClean="0">
                <a:solidFill>
                  <a:srgbClr val="0070C0"/>
                </a:solidFill>
                <a:latin typeface="Calibri" panose="020F0502020204030204" pitchFamily="34" charset="0"/>
                <a:cs typeface="Calibri" panose="020F0502020204030204" pitchFamily="34" charset="0"/>
              </a:rPr>
              <a:t>Form 13-B (</a:t>
            </a:r>
            <a:r>
              <a:rPr lang="en-US" sz="4400" b="1" i="1" dirty="0" smtClean="0">
                <a:solidFill>
                  <a:srgbClr val="0070C0"/>
                </a:solidFill>
                <a:latin typeface="Calibri" panose="020F0502020204030204" pitchFamily="34" charset="0"/>
                <a:cs typeface="Calibri" panose="020F0502020204030204" pitchFamily="34" charset="0"/>
              </a:rPr>
              <a:t>Cover-A - inner</a:t>
            </a:r>
            <a:r>
              <a:rPr lang="en-US" sz="4400" b="1" dirty="0" smtClean="0">
                <a:solidFill>
                  <a:srgbClr val="0070C0"/>
                </a:solidFill>
                <a:latin typeface="Calibri" panose="020F0502020204030204" pitchFamily="34" charset="0"/>
                <a:cs typeface="Calibri" panose="020F0502020204030204" pitchFamily="34" charset="0"/>
              </a:rPr>
              <a:t>)</a:t>
            </a:r>
            <a:endParaRPr lang="en-US" sz="4400" b="1" dirty="0">
              <a:solidFill>
                <a:srgbClr val="0070C0"/>
              </a:solidFill>
              <a:latin typeface="Calibri" panose="020F0502020204030204" pitchFamily="34" charset="0"/>
              <a:cs typeface="Calibri" panose="020F0502020204030204" pitchFamily="34" charset="0"/>
            </a:endParaRPr>
          </a:p>
        </p:txBody>
      </p:sp>
      <p:sp>
        <p:nvSpPr>
          <p:cNvPr id="6" name="Rectangle 5"/>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6239" y="869192"/>
            <a:ext cx="8907438" cy="5010434"/>
          </a:xfrm>
          <a:prstGeom prst="rect">
            <a:avLst/>
          </a:prstGeom>
        </p:spPr>
      </p:pic>
      <p:sp>
        <p:nvSpPr>
          <p:cNvPr id="3" name="Content Placeholder 2"/>
          <p:cNvSpPr>
            <a:spLocks noGrp="1"/>
          </p:cNvSpPr>
          <p:nvPr>
            <p:ph idx="1"/>
          </p:nvPr>
        </p:nvSpPr>
        <p:spPr>
          <a:xfrm>
            <a:off x="155812" y="2669274"/>
            <a:ext cx="2723866" cy="1857375"/>
          </a:xfrm>
        </p:spPr>
        <p:txBody>
          <a:bodyPr>
            <a:normAutofit lnSpcReduction="10000"/>
          </a:bodyPr>
          <a:lstStyle/>
          <a:p>
            <a:pPr marL="0" indent="0" algn="ctr">
              <a:buNone/>
            </a:pPr>
            <a:r>
              <a:rPr lang="en-US" sz="4400" b="1" dirty="0">
                <a:solidFill>
                  <a:srgbClr val="0070C0"/>
                </a:solidFill>
              </a:rPr>
              <a:t> Form 13-C (</a:t>
            </a:r>
            <a:r>
              <a:rPr lang="en-US" sz="4400" b="1" i="1" dirty="0" smtClean="0">
                <a:solidFill>
                  <a:srgbClr val="0070C0"/>
                </a:solidFill>
              </a:rPr>
              <a:t>Cover-B - outer</a:t>
            </a:r>
            <a:r>
              <a:rPr lang="en-US" sz="4400" b="1" dirty="0" smtClean="0">
                <a:solidFill>
                  <a:srgbClr val="0070C0"/>
                </a:solidFill>
              </a:rPr>
              <a:t>)</a:t>
            </a:r>
            <a:endParaRPr lang="en-US" sz="4400" b="1" dirty="0">
              <a:solidFill>
                <a:srgbClr val="0070C0"/>
              </a:solidFill>
            </a:endParaRPr>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16" y="0"/>
            <a:ext cx="12139767"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7011"/>
            <a:ext cx="12182476" cy="461665"/>
          </a:xfrm>
          <a:prstGeom prst="rect">
            <a:avLst/>
          </a:prstGeom>
        </p:spPr>
        <p:txBody>
          <a:bodyPr wrap="square">
            <a:spAutoFit/>
          </a:bodyPr>
          <a:lstStyle/>
          <a:p>
            <a:pPr algn="ctr"/>
            <a:r>
              <a:rPr lang="en-US" sz="2400" b="1" dirty="0"/>
              <a:t>Intimation by Voters to Vote by </a:t>
            </a:r>
            <a:r>
              <a:rPr lang="en-US" sz="2400" b="1" dirty="0" smtClean="0"/>
              <a:t>Post</a:t>
            </a:r>
            <a:endParaRPr lang="en-US" sz="2400" b="1" dirty="0"/>
          </a:p>
        </p:txBody>
      </p:sp>
      <p:sp>
        <p:nvSpPr>
          <p:cNvPr id="5" name="Rectangle 4"/>
          <p:cNvSpPr/>
          <p:nvPr/>
        </p:nvSpPr>
        <p:spPr>
          <a:xfrm>
            <a:off x="-9524" y="788661"/>
            <a:ext cx="12192000" cy="5632311"/>
          </a:xfrm>
          <a:prstGeom prst="rect">
            <a:avLst/>
          </a:prstGeom>
        </p:spPr>
        <p:txBody>
          <a:bodyPr wrap="square">
            <a:spAutoFit/>
          </a:bodyPr>
          <a:lstStyle/>
          <a:p>
            <a:r>
              <a:rPr lang="en-GB" sz="2400" b="1" dirty="0" smtClean="0"/>
              <a:t>Timelines </a:t>
            </a:r>
            <a:r>
              <a:rPr lang="en-GB" sz="2400" b="1" dirty="0"/>
              <a:t>for intimation by entitled </a:t>
            </a:r>
            <a:r>
              <a:rPr lang="en-GB" sz="2400" b="1" dirty="0" smtClean="0"/>
              <a:t>voters:</a:t>
            </a:r>
            <a:endParaRPr lang="en-US" sz="2400" b="1" dirty="0"/>
          </a:p>
          <a:p>
            <a:pPr marL="609600" indent="-609600">
              <a:buFont typeface="Arial" panose="020B0604020202020204" pitchFamily="34" charset="0"/>
              <a:buChar char="•"/>
            </a:pPr>
            <a:r>
              <a:rPr lang="en-US" sz="2400" b="1" i="1" u="sng" dirty="0" smtClean="0"/>
              <a:t>Service </a:t>
            </a:r>
            <a:r>
              <a:rPr lang="en-US" sz="2400" b="1" i="1" u="sng" dirty="0"/>
              <a:t>Voter- </a:t>
            </a:r>
            <a:r>
              <a:rPr lang="en-US" sz="2400" dirty="0"/>
              <a:t>Intimation </a:t>
            </a:r>
            <a:r>
              <a:rPr lang="en-US" sz="2400" b="1" i="1" u="sng" dirty="0"/>
              <a:t>not</a:t>
            </a:r>
            <a:r>
              <a:rPr lang="en-US" sz="2400" dirty="0"/>
              <a:t> required.  RO </a:t>
            </a:r>
            <a:r>
              <a:rPr lang="en-US" sz="2400" b="1" i="1" u="sng" dirty="0"/>
              <a:t>automatically</a:t>
            </a:r>
            <a:r>
              <a:rPr lang="en-US" sz="2400" dirty="0"/>
              <a:t> sends </a:t>
            </a:r>
            <a:r>
              <a:rPr lang="en-US" sz="2400" dirty="0" smtClean="0"/>
              <a:t>ETPBs </a:t>
            </a:r>
            <a:r>
              <a:rPr lang="en-US" sz="2400" dirty="0"/>
              <a:t>to such voters</a:t>
            </a:r>
          </a:p>
          <a:p>
            <a:pPr marL="609600" indent="-609600">
              <a:buFont typeface="Arial" panose="020B0604020202020204" pitchFamily="34" charset="0"/>
              <a:buChar char="•"/>
            </a:pPr>
            <a:r>
              <a:rPr lang="en-US" sz="2400" b="1" i="1" u="sng" dirty="0" smtClean="0"/>
              <a:t>Special Voter &amp; Voters on Election duty </a:t>
            </a:r>
            <a:r>
              <a:rPr lang="en-US" sz="2400" dirty="0" smtClean="0"/>
              <a:t>- Intimate/ apply to the RO in </a:t>
            </a:r>
            <a:r>
              <a:rPr lang="en-US" sz="2400" b="1" dirty="0" smtClean="0">
                <a:solidFill>
                  <a:srgbClr val="0070C0"/>
                </a:solidFill>
              </a:rPr>
              <a:t>Form-12</a:t>
            </a:r>
            <a:r>
              <a:rPr lang="en-US" sz="2400" dirty="0" smtClean="0"/>
              <a:t>, in  </a:t>
            </a:r>
            <a:r>
              <a:rPr lang="en-US" sz="2400" b="1" i="1" u="sng" dirty="0" smtClean="0"/>
              <a:t>advance</a:t>
            </a:r>
            <a:r>
              <a:rPr lang="en-US" sz="2400" dirty="0" smtClean="0"/>
              <a:t> for issue of PB paper </a:t>
            </a:r>
          </a:p>
          <a:p>
            <a:pPr lvl="2"/>
            <a:r>
              <a:rPr lang="en-US" sz="2400" dirty="0" smtClean="0"/>
              <a:t>- Form 12 A to apply for EDC, if deployed in same constituency</a:t>
            </a:r>
          </a:p>
          <a:p>
            <a:pPr marL="609600" indent="-609600">
              <a:buFont typeface="Arial" panose="020B0604020202020204" pitchFamily="34" charset="0"/>
              <a:buChar char="•"/>
            </a:pPr>
            <a:r>
              <a:rPr lang="en-US" sz="2400" dirty="0" smtClean="0"/>
              <a:t>Intimation </a:t>
            </a:r>
            <a:r>
              <a:rPr lang="en-US" sz="2400" dirty="0"/>
              <a:t>by </a:t>
            </a:r>
            <a:r>
              <a:rPr lang="en-US" sz="2400" b="1" i="1" u="sng" dirty="0"/>
              <a:t>Voters on Election Duty </a:t>
            </a:r>
            <a:r>
              <a:rPr lang="en-US" sz="2400" dirty="0"/>
              <a:t>shall be at least </a:t>
            </a:r>
            <a:r>
              <a:rPr lang="en-US" sz="2400" b="1" i="1" u="sng" dirty="0"/>
              <a:t>7 days </a:t>
            </a:r>
            <a:r>
              <a:rPr lang="en-US" sz="2400" dirty="0"/>
              <a:t>before poll </a:t>
            </a:r>
            <a:r>
              <a:rPr lang="en-US" sz="2400" b="1" i="1" u="sng" dirty="0" smtClean="0"/>
              <a:t>or</a:t>
            </a:r>
            <a:r>
              <a:rPr lang="en-US" sz="2400" dirty="0" smtClean="0"/>
              <a:t> </a:t>
            </a:r>
            <a:r>
              <a:rPr lang="en-US" sz="2400" dirty="0"/>
              <a:t>such shorter period </a:t>
            </a:r>
            <a:r>
              <a:rPr lang="en-US" sz="2400" b="1" i="1" u="sng" dirty="0" smtClean="0"/>
              <a:t>as decided </a:t>
            </a:r>
            <a:r>
              <a:rPr lang="en-US" sz="2400" dirty="0"/>
              <a:t>by </a:t>
            </a:r>
            <a:r>
              <a:rPr lang="en-US" sz="2400" dirty="0" smtClean="0"/>
              <a:t>RO </a:t>
            </a:r>
            <a:r>
              <a:rPr lang="en-IN" sz="2400" dirty="0">
                <a:solidFill>
                  <a:srgbClr val="FF0000"/>
                </a:solidFill>
              </a:rPr>
              <a:t>(R </a:t>
            </a:r>
            <a:r>
              <a:rPr lang="en-IN" sz="2400" dirty="0" smtClean="0">
                <a:solidFill>
                  <a:srgbClr val="FF0000"/>
                </a:solidFill>
              </a:rPr>
              <a:t>20 </a:t>
            </a:r>
            <a:r>
              <a:rPr lang="en-IN" sz="2400" dirty="0">
                <a:solidFill>
                  <a:srgbClr val="FF0000"/>
                </a:solidFill>
              </a:rPr>
              <a:t>COER, 1961)</a:t>
            </a:r>
          </a:p>
          <a:p>
            <a:pPr marL="609600" indent="-609600">
              <a:buFont typeface="Arial" panose="020B0604020202020204" pitchFamily="34" charset="0"/>
              <a:buChar char="•"/>
            </a:pPr>
            <a:r>
              <a:rPr lang="en-US" sz="2400" dirty="0" smtClean="0"/>
              <a:t>Intimation </a:t>
            </a:r>
            <a:r>
              <a:rPr lang="en-US" sz="2400" dirty="0"/>
              <a:t>by </a:t>
            </a:r>
            <a:r>
              <a:rPr lang="en-US" sz="2400" b="1" i="1" u="sng" dirty="0"/>
              <a:t>special voter </a:t>
            </a:r>
            <a:r>
              <a:rPr lang="en-US" sz="2400" dirty="0"/>
              <a:t>at least </a:t>
            </a:r>
            <a:r>
              <a:rPr lang="en-US" sz="2400" b="1" i="1" u="sng" dirty="0"/>
              <a:t>10 days </a:t>
            </a:r>
            <a:r>
              <a:rPr lang="en-US" sz="2400" dirty="0"/>
              <a:t>before poll </a:t>
            </a:r>
            <a:r>
              <a:rPr lang="en-IN" sz="2400" dirty="0">
                <a:solidFill>
                  <a:srgbClr val="FF0000"/>
                </a:solidFill>
              </a:rPr>
              <a:t>(R </a:t>
            </a:r>
            <a:r>
              <a:rPr lang="en-IN" sz="2400" dirty="0" smtClean="0">
                <a:solidFill>
                  <a:srgbClr val="FF0000"/>
                </a:solidFill>
              </a:rPr>
              <a:t>19 COER, 1961)</a:t>
            </a:r>
            <a:endParaRPr lang="en-IN" sz="2400" dirty="0">
              <a:solidFill>
                <a:srgbClr val="FF0000"/>
              </a:solidFill>
            </a:endParaRPr>
          </a:p>
          <a:p>
            <a:pPr marL="609600" indent="-609600">
              <a:buFont typeface="Arial" panose="020B0604020202020204" pitchFamily="34" charset="0"/>
              <a:buChar char="•"/>
            </a:pPr>
            <a:r>
              <a:rPr lang="en-US" sz="2400" dirty="0" smtClean="0"/>
              <a:t>Electors </a:t>
            </a:r>
            <a:r>
              <a:rPr lang="en-US" sz="2400" dirty="0"/>
              <a:t>under </a:t>
            </a:r>
            <a:r>
              <a:rPr lang="en-US" sz="2400" b="1" i="1" u="sng" dirty="0"/>
              <a:t>Preventive Detention </a:t>
            </a:r>
            <a:r>
              <a:rPr lang="en-US" sz="2400" dirty="0"/>
              <a:t>-  Name and details are furnished by the State Govt</a:t>
            </a:r>
            <a:r>
              <a:rPr lang="en-US" sz="2400" dirty="0" smtClean="0"/>
              <a:t>. to the RO </a:t>
            </a:r>
            <a:r>
              <a:rPr lang="en-US" sz="2400" dirty="0"/>
              <a:t>within </a:t>
            </a:r>
            <a:r>
              <a:rPr lang="en-US" sz="2400" b="1" i="1" u="sng" dirty="0"/>
              <a:t>15 days </a:t>
            </a:r>
            <a:r>
              <a:rPr lang="en-US" sz="2400" dirty="0"/>
              <a:t>of issue of </a:t>
            </a:r>
            <a:r>
              <a:rPr lang="en-US" sz="2400" dirty="0" smtClean="0"/>
              <a:t>notification </a:t>
            </a:r>
            <a:r>
              <a:rPr lang="en-IN" sz="2400" dirty="0">
                <a:solidFill>
                  <a:srgbClr val="FF0000"/>
                </a:solidFill>
              </a:rPr>
              <a:t>(R </a:t>
            </a:r>
            <a:r>
              <a:rPr lang="en-IN" sz="2400" dirty="0" smtClean="0">
                <a:solidFill>
                  <a:srgbClr val="FF0000"/>
                </a:solidFill>
              </a:rPr>
              <a:t>21 </a:t>
            </a:r>
            <a:r>
              <a:rPr lang="en-IN" sz="2400" dirty="0">
                <a:solidFill>
                  <a:srgbClr val="FF0000"/>
                </a:solidFill>
              </a:rPr>
              <a:t>COER, 1961)</a:t>
            </a:r>
          </a:p>
          <a:p>
            <a:pPr marL="609600" indent="-609600">
              <a:buFont typeface="Arial" panose="020B0604020202020204" pitchFamily="34" charset="0"/>
              <a:buChar char="•"/>
            </a:pPr>
            <a:r>
              <a:rPr lang="en-IN" sz="2400" b="1" i="1" u="sng" dirty="0" smtClean="0"/>
              <a:t>Notified </a:t>
            </a:r>
            <a:r>
              <a:rPr lang="en-IN" sz="2400" b="1" i="1" u="sng" dirty="0"/>
              <a:t>Electors</a:t>
            </a:r>
            <a:r>
              <a:rPr lang="en-IN" sz="2400" dirty="0"/>
              <a:t> – Intimate/apply to the </a:t>
            </a:r>
            <a:r>
              <a:rPr lang="en-IN" sz="2400" dirty="0" smtClean="0"/>
              <a:t>RO </a:t>
            </a:r>
            <a:r>
              <a:rPr lang="en-IN" sz="2400" dirty="0"/>
              <a:t>in </a:t>
            </a:r>
            <a:r>
              <a:rPr lang="en-IN" sz="2400" b="1" dirty="0">
                <a:solidFill>
                  <a:srgbClr val="0070C0"/>
                </a:solidFill>
              </a:rPr>
              <a:t>Form 12D  </a:t>
            </a:r>
            <a:r>
              <a:rPr lang="en-IN" sz="2400" dirty="0"/>
              <a:t>from the date of announcement of election </a:t>
            </a:r>
            <a:r>
              <a:rPr lang="en-IN" sz="2400" dirty="0" smtClean="0"/>
              <a:t>until 5 days </a:t>
            </a:r>
            <a:r>
              <a:rPr lang="en-IN" sz="2400" dirty="0"/>
              <a:t>from the date of </a:t>
            </a:r>
            <a:r>
              <a:rPr lang="en-IN" sz="2400" dirty="0" smtClean="0"/>
              <a:t>notification </a:t>
            </a:r>
            <a:r>
              <a:rPr lang="en-IN" sz="2400" dirty="0" smtClean="0">
                <a:solidFill>
                  <a:srgbClr val="FF0000"/>
                </a:solidFill>
              </a:rPr>
              <a:t>(S 60(c) RPA, 1951), R 18(a) COER, 1961</a:t>
            </a:r>
          </a:p>
          <a:p>
            <a:r>
              <a:rPr lang="en-GB" sz="2400" b="1" dirty="0" smtClean="0">
                <a:solidFill>
                  <a:srgbClr val="FF3399"/>
                </a:solidFill>
              </a:rPr>
              <a:t>NB 1: Please carefully note the zero date for calculating the timelines in terms of either date of poll or date of notification</a:t>
            </a:r>
          </a:p>
          <a:p>
            <a:r>
              <a:rPr lang="en-GB" sz="2400" b="1" dirty="0" smtClean="0">
                <a:solidFill>
                  <a:srgbClr val="FF3399"/>
                </a:solidFill>
              </a:rPr>
              <a:t>NB 2: PD  - the detainee can also directly apply to RO for the Postal Ballot</a:t>
            </a:r>
            <a:endParaRPr lang="en-IN" sz="24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63009"/>
            <a:ext cx="11544300" cy="707886"/>
          </a:xfrm>
          <a:prstGeom prst="rect">
            <a:avLst/>
          </a:prstGeom>
        </p:spPr>
        <p:txBody>
          <a:bodyPr wrap="square">
            <a:spAutoFit/>
          </a:bodyPr>
          <a:lstStyle/>
          <a:p>
            <a:pPr algn="ctr"/>
            <a:r>
              <a:rPr lang="en-US" sz="4000" b="1" dirty="0"/>
              <a:t>Dispatch of PB (General Instruction)</a:t>
            </a:r>
            <a:endParaRPr lang="en-IN" sz="4000" b="1" dirty="0"/>
          </a:p>
        </p:txBody>
      </p:sp>
      <p:sp>
        <p:nvSpPr>
          <p:cNvPr id="5" name="Rectangle 4"/>
          <p:cNvSpPr/>
          <p:nvPr/>
        </p:nvSpPr>
        <p:spPr>
          <a:xfrm>
            <a:off x="1" y="970895"/>
            <a:ext cx="12191999" cy="5893921"/>
          </a:xfrm>
          <a:prstGeom prst="rect">
            <a:avLst/>
          </a:prstGeom>
        </p:spPr>
        <p:txBody>
          <a:bodyPr wrap="square">
            <a:spAutoFit/>
          </a:bodyPr>
          <a:lstStyle/>
          <a:p>
            <a:r>
              <a:rPr lang="en-GB" sz="2900" b="1" dirty="0"/>
              <a:t>Procedure for despatch of </a:t>
            </a:r>
            <a:r>
              <a:rPr lang="en-GB" sz="2900" b="1" dirty="0" smtClean="0"/>
              <a:t>PB:</a:t>
            </a:r>
            <a:endParaRPr lang="en-US" sz="2900" b="1" dirty="0" smtClean="0"/>
          </a:p>
          <a:p>
            <a:pPr marL="457200" indent="-457200">
              <a:buFont typeface="Wingdings" panose="05000000000000000000" pitchFamily="2" charset="2"/>
              <a:buChar char="§"/>
            </a:pPr>
            <a:r>
              <a:rPr lang="en-US" sz="2900" dirty="0" smtClean="0"/>
              <a:t> </a:t>
            </a:r>
            <a:r>
              <a:rPr lang="en-US" sz="2900" b="1" i="1" u="sng" dirty="0" smtClean="0"/>
              <a:t>Send</a:t>
            </a:r>
            <a:r>
              <a:rPr lang="en-US" sz="2900" dirty="0" smtClean="0"/>
              <a:t> </a:t>
            </a:r>
            <a:r>
              <a:rPr lang="en-US" sz="2900" dirty="0"/>
              <a:t>following </a:t>
            </a:r>
            <a:r>
              <a:rPr lang="en-US" sz="2900" dirty="0" smtClean="0"/>
              <a:t>documents (</a:t>
            </a:r>
            <a:r>
              <a:rPr lang="en-US" sz="2900" dirty="0" err="1"/>
              <a:t>i</a:t>
            </a:r>
            <a:r>
              <a:rPr lang="en-US" sz="2900" dirty="0"/>
              <a:t>) PB, (ii)</a:t>
            </a:r>
            <a:r>
              <a:rPr lang="en-US" sz="2900" b="1" dirty="0">
                <a:solidFill>
                  <a:srgbClr val="0070C0"/>
                </a:solidFill>
              </a:rPr>
              <a:t>Form-13A</a:t>
            </a:r>
            <a:r>
              <a:rPr lang="en-US" sz="2900" dirty="0"/>
              <a:t> (Declaration), (</a:t>
            </a:r>
            <a:r>
              <a:rPr lang="en-US" sz="2900" dirty="0" smtClean="0"/>
              <a:t>iii) </a:t>
            </a:r>
            <a:r>
              <a:rPr lang="en-US" sz="2900" b="1" dirty="0" smtClean="0">
                <a:solidFill>
                  <a:srgbClr val="0070C0"/>
                </a:solidFill>
              </a:rPr>
              <a:t>Form 13B </a:t>
            </a:r>
            <a:r>
              <a:rPr lang="en-US" sz="2900" dirty="0"/>
              <a:t>(Inner Envelope) (iv) </a:t>
            </a:r>
            <a:r>
              <a:rPr lang="en-US" sz="2900" b="1" dirty="0">
                <a:solidFill>
                  <a:srgbClr val="0070C0"/>
                </a:solidFill>
              </a:rPr>
              <a:t>Form 13C </a:t>
            </a:r>
            <a:r>
              <a:rPr lang="en-US" sz="2900" dirty="0"/>
              <a:t>(Outer Envelope) and (v) </a:t>
            </a:r>
            <a:r>
              <a:rPr lang="en-US" sz="2900" b="1" dirty="0" smtClean="0">
                <a:solidFill>
                  <a:srgbClr val="0070C0"/>
                </a:solidFill>
              </a:rPr>
              <a:t>Form-13D </a:t>
            </a:r>
            <a:r>
              <a:rPr lang="en-US" sz="2900" dirty="0" smtClean="0"/>
              <a:t>(</a:t>
            </a:r>
            <a:r>
              <a:rPr lang="en-US" sz="2900" dirty="0"/>
              <a:t>Instruction) </a:t>
            </a:r>
            <a:r>
              <a:rPr lang="en-US" sz="2900" dirty="0" smtClean="0">
                <a:solidFill>
                  <a:srgbClr val="FF3399"/>
                </a:solidFill>
              </a:rPr>
              <a:t>NB: For Service Voters the above will be transmitted </a:t>
            </a:r>
            <a:r>
              <a:rPr lang="en-US" sz="2900" b="1" i="1" u="sng" dirty="0" smtClean="0">
                <a:solidFill>
                  <a:srgbClr val="FF3399"/>
                </a:solidFill>
              </a:rPr>
              <a:t>electronically </a:t>
            </a:r>
            <a:r>
              <a:rPr lang="en-US" sz="2900" dirty="0">
                <a:solidFill>
                  <a:srgbClr val="FF3399"/>
                </a:solidFill>
              </a:rPr>
              <a:t>through ETPBS</a:t>
            </a:r>
          </a:p>
          <a:p>
            <a:pPr marL="457200" indent="-457200">
              <a:buFont typeface="Wingdings" panose="05000000000000000000" pitchFamily="2" charset="2"/>
              <a:buChar char="§"/>
            </a:pPr>
            <a:r>
              <a:rPr lang="en-US" sz="2900" dirty="0"/>
              <a:t>Record </a:t>
            </a:r>
            <a:r>
              <a:rPr lang="en-US" sz="2900" dirty="0" smtClean="0"/>
              <a:t>the </a:t>
            </a:r>
            <a:r>
              <a:rPr lang="en-US" sz="2900" b="1" i="1" u="sng" dirty="0"/>
              <a:t>electoral </a:t>
            </a:r>
            <a:r>
              <a:rPr lang="en-US" sz="2900" b="1" i="1" u="sng" dirty="0" smtClean="0"/>
              <a:t>roll number </a:t>
            </a:r>
            <a:r>
              <a:rPr lang="en-US" sz="2900" dirty="0" smtClean="0"/>
              <a:t>(Part No. </a:t>
            </a:r>
            <a:r>
              <a:rPr lang="en-US" sz="2900" dirty="0"/>
              <a:t>and </a:t>
            </a:r>
            <a:r>
              <a:rPr lang="en-US" sz="2900" dirty="0" err="1"/>
              <a:t>Sl.No</a:t>
            </a:r>
            <a:r>
              <a:rPr lang="en-US" sz="2900" dirty="0" smtClean="0"/>
              <a:t>. </a:t>
            </a:r>
            <a:r>
              <a:rPr lang="en-US" sz="2900" dirty="0"/>
              <a:t>as entered in the </a:t>
            </a:r>
            <a:r>
              <a:rPr lang="en-US" sz="2900" b="1" i="1" u="sng" dirty="0"/>
              <a:t>marked </a:t>
            </a:r>
            <a:r>
              <a:rPr lang="en-US" sz="2900" b="1" i="1" u="sng" dirty="0" smtClean="0"/>
              <a:t>copy) </a:t>
            </a:r>
            <a:r>
              <a:rPr lang="en-US" sz="2900" dirty="0"/>
              <a:t>on the counterfoil of PB </a:t>
            </a:r>
            <a:endParaRPr lang="en-US" sz="2900" b="1" i="1" u="sng" dirty="0"/>
          </a:p>
          <a:p>
            <a:pPr marL="457200" indent="-457200">
              <a:buFont typeface="Wingdings" panose="05000000000000000000" pitchFamily="2" charset="2"/>
              <a:buChar char="§"/>
            </a:pPr>
            <a:r>
              <a:rPr lang="en-US" sz="2900" dirty="0"/>
              <a:t>In the </a:t>
            </a:r>
            <a:r>
              <a:rPr lang="en-US" sz="2900" b="1" i="1" u="sng" dirty="0"/>
              <a:t>Marked Copy </a:t>
            </a:r>
            <a:r>
              <a:rPr lang="en-US" sz="2900" dirty="0"/>
              <a:t>of the ER, </a:t>
            </a:r>
            <a:r>
              <a:rPr lang="en-US" sz="2900" b="1" i="1" u="sng" dirty="0"/>
              <a:t>PB in RED </a:t>
            </a:r>
            <a:r>
              <a:rPr lang="en-US" sz="2900" dirty="0"/>
              <a:t>ink should be written against the names of all who have been </a:t>
            </a:r>
            <a:r>
              <a:rPr lang="en-US" sz="2900" dirty="0" smtClean="0"/>
              <a:t>issued PBs</a:t>
            </a:r>
            <a:r>
              <a:rPr lang="en-US" sz="2900" dirty="0"/>
              <a:t>. </a:t>
            </a:r>
          </a:p>
          <a:p>
            <a:pPr marL="457200" indent="-457200">
              <a:buFont typeface="Wingdings" panose="05000000000000000000" pitchFamily="2" charset="2"/>
              <a:buChar char="§"/>
            </a:pPr>
            <a:r>
              <a:rPr lang="en-US" sz="2900" dirty="0"/>
              <a:t>PB serial no. should NOT be written against the voter’s entry.</a:t>
            </a:r>
          </a:p>
          <a:p>
            <a:pPr marL="457200" indent="-457200">
              <a:buFont typeface="Wingdings" panose="05000000000000000000" pitchFamily="2" charset="2"/>
              <a:buChar char="§"/>
            </a:pPr>
            <a:r>
              <a:rPr lang="en-US" sz="2900" dirty="0"/>
              <a:t>No PB can be issued </a:t>
            </a:r>
            <a:r>
              <a:rPr lang="en-US" sz="2900" b="1" i="1" u="sng" dirty="0"/>
              <a:t>after</a:t>
            </a:r>
            <a:r>
              <a:rPr lang="en-US" sz="2900" dirty="0"/>
              <a:t> the stage of preparing marked copy of electoral roll for supply to the presiding officers for conduct of poll.</a:t>
            </a:r>
          </a:p>
          <a:p>
            <a:pPr marL="285750" indent="-285750">
              <a:buFont typeface="Wingdings" panose="05000000000000000000" pitchFamily="2" charset="2"/>
              <a:buChar char="§"/>
            </a:pPr>
            <a:endParaRPr lang="en-US" sz="2900" dirty="0"/>
          </a:p>
        </p:txBody>
      </p:sp>
      <p:sp>
        <p:nvSpPr>
          <p:cNvPr id="6" name="Rectangle 5"/>
          <p:cNvSpPr/>
          <p:nvPr/>
        </p:nvSpPr>
        <p:spPr>
          <a:xfrm>
            <a:off x="11238405" y="6332090"/>
            <a:ext cx="745269" cy="307777"/>
          </a:xfrm>
          <a:prstGeom prst="rect">
            <a:avLst/>
          </a:prstGeom>
        </p:spPr>
        <p:txBody>
          <a:bodyPr wrap="none">
            <a:spAutoFit/>
          </a:bodyPr>
          <a:lstStyle/>
          <a:p>
            <a:r>
              <a:rPr lang="en-IN" altLang="en-US" sz="1400" dirty="0" err="1" smtClean="0">
                <a:latin typeface="Calibri" panose="020F0502020204030204" pitchFamily="34" charset="0"/>
                <a:cs typeface="Calibri" panose="020F0502020204030204" pitchFamily="34" charset="0"/>
              </a:rPr>
              <a:t>Contd</a:t>
            </a:r>
            <a:r>
              <a:rPr lang="en-IN" altLang="en-US" sz="1400" dirty="0" smtClean="0">
                <a:latin typeface="Calibri" panose="020F0502020204030204" pitchFamily="34" charset="0"/>
                <a:cs typeface="Calibri" panose="020F0502020204030204" pitchFamily="34" charset="0"/>
              </a:rPr>
              <a:t>…</a:t>
            </a:r>
            <a:endParaRPr lang="en-IN" sz="1400"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94" y="452590"/>
            <a:ext cx="10515600" cy="748057"/>
          </a:xfrm>
        </p:spPr>
        <p:txBody>
          <a:bodyPr>
            <a:normAutofit fontScale="90000"/>
          </a:bodyPr>
          <a:lstStyle/>
          <a:p>
            <a:pPr algn="ctr"/>
            <a:r>
              <a:rPr lang="en-IN" b="1" dirty="0">
                <a:latin typeface="+mn-lt"/>
              </a:rPr>
              <a:t>Postal Ballot</a:t>
            </a:r>
            <a:r>
              <a:rPr lang="en-US" altLang="en-IN" b="1" dirty="0">
                <a:latin typeface="+mn-lt"/>
              </a:rPr>
              <a:t> </a:t>
            </a:r>
            <a:r>
              <a:rPr lang="en-US" altLang="en-IN" b="1" dirty="0" smtClean="0">
                <a:latin typeface="+mn-lt"/>
              </a:rPr>
              <a:t/>
            </a:r>
            <a:br>
              <a:rPr lang="en-US" altLang="en-IN" b="1" dirty="0" smtClean="0">
                <a:latin typeface="+mn-lt"/>
              </a:rPr>
            </a:br>
            <a:r>
              <a:rPr lang="en-US" altLang="en-IN" b="1" dirty="0" smtClean="0">
                <a:latin typeface="+mn-lt"/>
              </a:rPr>
              <a:t>( </a:t>
            </a:r>
            <a:r>
              <a:rPr lang="en-US" altLang="en-IN" b="1" dirty="0">
                <a:latin typeface="+mn-lt"/>
              </a:rPr>
              <a:t>including AVSC, AVPD, AVCO &amp; AVES)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73" y="34456"/>
            <a:ext cx="819150" cy="127878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1870" y="221089"/>
            <a:ext cx="1271887" cy="1211058"/>
          </a:xfrm>
          <a:prstGeom prst="rect">
            <a:avLst/>
          </a:prstGeom>
        </p:spPr>
      </p:pic>
      <p:sp>
        <p:nvSpPr>
          <p:cNvPr id="9" name="Content Placeholder 2"/>
          <p:cNvSpPr>
            <a:spLocks noGrp="1"/>
          </p:cNvSpPr>
          <p:nvPr>
            <p:ph idx="1"/>
          </p:nvPr>
        </p:nvSpPr>
        <p:spPr>
          <a:xfrm>
            <a:off x="284368" y="1663648"/>
            <a:ext cx="11907632" cy="4351338"/>
          </a:xfrm>
        </p:spPr>
        <p:txBody>
          <a:bodyPr>
            <a:normAutofit/>
          </a:bodyPr>
          <a:lstStyle/>
          <a:p>
            <a:pPr marL="0" indent="0">
              <a:buNone/>
            </a:pPr>
            <a:r>
              <a:rPr lang="en-GB" b="1" dirty="0" smtClean="0"/>
              <a:t>Introduction: </a:t>
            </a:r>
          </a:p>
          <a:p>
            <a:pPr marL="514350" indent="-514350">
              <a:buFont typeface="+mj-lt"/>
              <a:buAutoNum type="arabicPeriod"/>
            </a:pPr>
            <a:r>
              <a:rPr lang="en-GB" dirty="0" smtClean="0"/>
              <a:t>The time for finalization, printing, design, storage, destruction, etc. of Ballot paper in general, including Postal ballot has already been covered previously under the theme on ‘Ballot Papers’</a:t>
            </a:r>
          </a:p>
          <a:p>
            <a:pPr marL="514350" indent="-514350">
              <a:buFont typeface="+mj-lt"/>
              <a:buAutoNum type="arabicPeriod"/>
            </a:pPr>
            <a:r>
              <a:rPr lang="en-GB" sz="2800" dirty="0" smtClean="0"/>
              <a:t>Therefore, in the physical parameters such as layout and design, there will be an initial overlap in this sub-thematic, focussing only on Postal Ballot (PB)</a:t>
            </a:r>
          </a:p>
          <a:p>
            <a:pPr marL="514350" indent="-514350">
              <a:buFont typeface="+mj-lt"/>
              <a:buAutoNum type="arabicPeriod"/>
            </a:pPr>
            <a:r>
              <a:rPr lang="en-GB" dirty="0" smtClean="0"/>
              <a:t>The slides will congregate on the design, process of dispatch, receipt and counting of PB for each of the category of entitled electors, </a:t>
            </a:r>
            <a:r>
              <a:rPr lang="en-GB" dirty="0"/>
              <a:t>i.e., Service </a:t>
            </a:r>
            <a:r>
              <a:rPr lang="en-GB" dirty="0" smtClean="0"/>
              <a:t>Voters, Special </a:t>
            </a:r>
            <a:r>
              <a:rPr lang="en-GB" dirty="0"/>
              <a:t>Voters, Electors </a:t>
            </a:r>
            <a:r>
              <a:rPr lang="en-GB" dirty="0" smtClean="0"/>
              <a:t>under Preventive Detention</a:t>
            </a:r>
            <a:r>
              <a:rPr lang="en-GB" dirty="0"/>
              <a:t>, Electors on election duty, Notified </a:t>
            </a:r>
            <a:r>
              <a:rPr lang="en-GB" dirty="0" smtClean="0"/>
              <a:t>Voters including </a:t>
            </a:r>
            <a:r>
              <a:rPr lang="en-GB" dirty="0"/>
              <a:t>Absentee </a:t>
            </a:r>
            <a:r>
              <a:rPr lang="en-GB" dirty="0" smtClean="0"/>
              <a:t>Voters. </a:t>
            </a:r>
            <a:endParaRPr lang="en-GB" sz="2800" dirty="0" smtClean="0"/>
          </a:p>
          <a:p>
            <a:pPr marL="514350" indent="-514350">
              <a:buFont typeface="+mj-lt"/>
              <a:buAutoNum type="arabicPeriod"/>
            </a:pPr>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4" y="228600"/>
            <a:ext cx="11687175" cy="609600"/>
          </a:xfrm>
          <a:solidFill>
            <a:schemeClr val="bg1"/>
          </a:solid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US" sz="4000" b="1" dirty="0" smtClean="0">
                <a:solidFill>
                  <a:schemeClr val="tx1"/>
                </a:solidFill>
              </a:rPr>
              <a:t>General Instructions - Dispatch contd. </a:t>
            </a:r>
            <a:endParaRPr lang="en-US" sz="4000" b="1" dirty="0">
              <a:solidFill>
                <a:schemeClr val="tx1"/>
              </a:solidFill>
            </a:endParaRPr>
          </a:p>
        </p:txBody>
      </p:sp>
      <p:sp>
        <p:nvSpPr>
          <p:cNvPr id="3" name="Content Placeholder 2"/>
          <p:cNvSpPr>
            <a:spLocks noGrp="1"/>
          </p:cNvSpPr>
          <p:nvPr>
            <p:ph idx="1"/>
          </p:nvPr>
        </p:nvSpPr>
        <p:spPr>
          <a:xfrm>
            <a:off x="42861" y="961646"/>
            <a:ext cx="12149139" cy="5373757"/>
          </a:xfrm>
        </p:spPr>
        <p:txBody>
          <a:bodyPr>
            <a:noAutofit/>
          </a:bodyPr>
          <a:lstStyle/>
          <a:p>
            <a:pPr marL="0" indent="0" algn="just">
              <a:lnSpc>
                <a:spcPct val="100000"/>
              </a:lnSpc>
              <a:spcBef>
                <a:spcPts val="0"/>
              </a:spcBef>
              <a:buNone/>
            </a:pPr>
            <a:r>
              <a:rPr lang="en-US" sz="2400" b="1" dirty="0" smtClean="0"/>
              <a:t>Steps </a:t>
            </a:r>
            <a:r>
              <a:rPr lang="en-US" sz="2400" b="1" dirty="0"/>
              <a:t>to </a:t>
            </a:r>
            <a:r>
              <a:rPr lang="en-US" sz="2400" b="1" dirty="0" smtClean="0"/>
              <a:t>remember for preparing marked copy  of ER - </a:t>
            </a:r>
            <a:endParaRPr lang="en-US" sz="2400" dirty="0" smtClean="0"/>
          </a:p>
          <a:p>
            <a:pPr algn="just">
              <a:lnSpc>
                <a:spcPct val="100000"/>
              </a:lnSpc>
              <a:spcBef>
                <a:spcPts val="0"/>
              </a:spcBef>
            </a:pPr>
            <a:r>
              <a:rPr lang="en-US" sz="2400" dirty="0" smtClean="0"/>
              <a:t>PB </a:t>
            </a:r>
            <a:r>
              <a:rPr lang="en-US" sz="2400" dirty="0"/>
              <a:t>serial no. </a:t>
            </a:r>
            <a:r>
              <a:rPr lang="en-US" sz="2400" b="1" dirty="0"/>
              <a:t>should be written</a:t>
            </a:r>
            <a:r>
              <a:rPr lang="en-US" sz="2400" dirty="0"/>
              <a:t> on </a:t>
            </a:r>
            <a:r>
              <a:rPr lang="en-US" sz="2400" b="1" dirty="0" smtClean="0">
                <a:solidFill>
                  <a:srgbClr val="0070C0"/>
                </a:solidFill>
              </a:rPr>
              <a:t>Form 13-B</a:t>
            </a:r>
            <a:r>
              <a:rPr lang="en-US" sz="2400" b="1" dirty="0">
                <a:solidFill>
                  <a:srgbClr val="0070C0"/>
                </a:solidFill>
              </a:rPr>
              <a:t> </a:t>
            </a:r>
            <a:r>
              <a:rPr lang="en-US" sz="2400" b="1" dirty="0" smtClean="0">
                <a:solidFill>
                  <a:srgbClr val="0070C0"/>
                </a:solidFill>
              </a:rPr>
              <a:t>(Cover A - inner cover) </a:t>
            </a:r>
            <a:r>
              <a:rPr lang="en-US" sz="2400" dirty="0"/>
              <a:t>without fail.  </a:t>
            </a:r>
            <a:endParaRPr lang="en-US" sz="2400" dirty="0" smtClean="0"/>
          </a:p>
          <a:p>
            <a:pPr marL="0" indent="0" algn="just">
              <a:lnSpc>
                <a:spcPct val="100000"/>
              </a:lnSpc>
              <a:spcBef>
                <a:spcPts val="0"/>
              </a:spcBef>
              <a:buNone/>
            </a:pPr>
            <a:r>
              <a:rPr lang="en-US" sz="2400" b="1" dirty="0" smtClean="0">
                <a:solidFill>
                  <a:srgbClr val="FF3399"/>
                </a:solidFill>
              </a:rPr>
              <a:t>NB: PB liable for rejection, </a:t>
            </a:r>
            <a:r>
              <a:rPr lang="en-US" sz="2400" b="1" dirty="0">
                <a:solidFill>
                  <a:srgbClr val="FF3399"/>
                </a:solidFill>
              </a:rPr>
              <a:t>if </a:t>
            </a:r>
            <a:r>
              <a:rPr lang="en-US" sz="2400" b="1" dirty="0" smtClean="0">
                <a:solidFill>
                  <a:srgbClr val="FF3399"/>
                </a:solidFill>
              </a:rPr>
              <a:t>PB Serial number not mentioned</a:t>
            </a:r>
          </a:p>
          <a:p>
            <a:pPr algn="just">
              <a:lnSpc>
                <a:spcPct val="100000"/>
              </a:lnSpc>
              <a:spcBef>
                <a:spcPts val="0"/>
              </a:spcBef>
            </a:pPr>
            <a:r>
              <a:rPr lang="en-US" sz="2400" b="1" dirty="0" smtClean="0"/>
              <a:t>Classified Service Voter (CSV)</a:t>
            </a:r>
            <a:r>
              <a:rPr lang="en-US" sz="2400" dirty="0" smtClean="0"/>
              <a:t> should be marked in the Electoral Roll against the entries of the voters who have </a:t>
            </a:r>
            <a:r>
              <a:rPr lang="en-US" sz="2400" b="1" i="1" u="sng" dirty="0" smtClean="0"/>
              <a:t>opted for proxy</a:t>
            </a:r>
            <a:r>
              <a:rPr lang="en-US" sz="2400" dirty="0" smtClean="0"/>
              <a:t> </a:t>
            </a:r>
            <a:r>
              <a:rPr lang="en-US" sz="2400" dirty="0" smtClean="0">
                <a:solidFill>
                  <a:srgbClr val="FF0000"/>
                </a:solidFill>
              </a:rPr>
              <a:t>(R 27P COER, 1961)</a:t>
            </a:r>
          </a:p>
          <a:p>
            <a:pPr algn="just">
              <a:lnSpc>
                <a:spcPct val="100000"/>
              </a:lnSpc>
              <a:spcBef>
                <a:spcPts val="0"/>
              </a:spcBef>
            </a:pPr>
            <a:r>
              <a:rPr lang="en-US" sz="2400" b="1" dirty="0" smtClean="0"/>
              <a:t>EDC</a:t>
            </a:r>
            <a:r>
              <a:rPr lang="en-US" sz="2400" dirty="0" smtClean="0"/>
              <a:t> </a:t>
            </a:r>
            <a:r>
              <a:rPr lang="en-US" sz="2400" dirty="0"/>
              <a:t>should be </a:t>
            </a:r>
            <a:r>
              <a:rPr lang="en-US" sz="2400" dirty="0" smtClean="0"/>
              <a:t>marked against </a:t>
            </a:r>
            <a:r>
              <a:rPr lang="en-US" sz="2400" dirty="0"/>
              <a:t>the </a:t>
            </a:r>
            <a:r>
              <a:rPr lang="en-US" sz="2400" dirty="0" smtClean="0"/>
              <a:t>entries of voters </a:t>
            </a:r>
            <a:r>
              <a:rPr lang="en-US" sz="2400" dirty="0"/>
              <a:t>to whom EDC </a:t>
            </a:r>
            <a:r>
              <a:rPr lang="en-US" sz="2400" dirty="0" smtClean="0"/>
              <a:t>has </a:t>
            </a:r>
            <a:r>
              <a:rPr lang="en-US" sz="2400" dirty="0"/>
              <a:t>been </a:t>
            </a:r>
            <a:r>
              <a:rPr lang="en-US" sz="2400" dirty="0" smtClean="0"/>
              <a:t>issued.</a:t>
            </a:r>
            <a:endParaRPr lang="en-US" sz="2400" dirty="0"/>
          </a:p>
          <a:p>
            <a:pPr marL="457200" indent="-457200">
              <a:lnSpc>
                <a:spcPct val="100000"/>
              </a:lnSpc>
              <a:spcBef>
                <a:spcPts val="0"/>
              </a:spcBef>
              <a:buFont typeface="Arial" panose="020B0604020202020204" pitchFamily="34" charset="0"/>
              <a:buChar char="•"/>
            </a:pPr>
            <a:r>
              <a:rPr lang="en-US" sz="2400" b="1" i="1" u="sng" dirty="0"/>
              <a:t>Seal</a:t>
            </a:r>
            <a:r>
              <a:rPr lang="en-US" sz="2400" dirty="0"/>
              <a:t> the </a:t>
            </a:r>
            <a:r>
              <a:rPr lang="en-US" sz="2400" dirty="0" smtClean="0"/>
              <a:t>counterfoils </a:t>
            </a:r>
            <a:r>
              <a:rPr lang="en-US" sz="2400" dirty="0"/>
              <a:t>with proper </a:t>
            </a:r>
            <a:r>
              <a:rPr lang="en-US" sz="2400" dirty="0" smtClean="0"/>
              <a:t>description and date </a:t>
            </a:r>
            <a:r>
              <a:rPr lang="en-US" sz="2400" dirty="0" smtClean="0">
                <a:solidFill>
                  <a:srgbClr val="FF0000"/>
                </a:solidFill>
              </a:rPr>
              <a:t>(R 23(6) COER, 1961)</a:t>
            </a:r>
            <a:endParaRPr lang="en-US" sz="2400" dirty="0">
              <a:solidFill>
                <a:srgbClr val="FF0000"/>
              </a:solidFill>
            </a:endParaRPr>
          </a:p>
          <a:p>
            <a:pPr marL="457200" indent="-457200">
              <a:lnSpc>
                <a:spcPct val="100000"/>
              </a:lnSpc>
              <a:spcBef>
                <a:spcPts val="0"/>
              </a:spcBef>
              <a:buFont typeface="Arial" panose="020B0604020202020204" pitchFamily="34" charset="0"/>
              <a:buChar char="•"/>
            </a:pPr>
            <a:r>
              <a:rPr lang="en-US" sz="2400" b="1" i="1" u="sng" dirty="0"/>
              <a:t>Proper account </a:t>
            </a:r>
            <a:r>
              <a:rPr lang="en-US" sz="2400" dirty="0"/>
              <a:t>of PB and EDC issued </a:t>
            </a:r>
            <a:r>
              <a:rPr lang="en-US" sz="2400" dirty="0" smtClean="0"/>
              <a:t>to be </a:t>
            </a:r>
            <a:r>
              <a:rPr lang="en-US" sz="2400" dirty="0"/>
              <a:t>maintained in </a:t>
            </a:r>
            <a:r>
              <a:rPr lang="en-US" sz="2400" dirty="0" smtClean="0"/>
              <a:t>a  </a:t>
            </a:r>
            <a:r>
              <a:rPr lang="en-US" sz="2400" b="1" i="1" u="sng" dirty="0"/>
              <a:t>Register.</a:t>
            </a:r>
          </a:p>
          <a:p>
            <a:pPr algn="just">
              <a:lnSpc>
                <a:spcPct val="100000"/>
              </a:lnSpc>
              <a:spcBef>
                <a:spcPts val="0"/>
              </a:spcBef>
            </a:pPr>
            <a:r>
              <a:rPr lang="en-US" sz="2400" dirty="0"/>
              <a:t>The </a:t>
            </a:r>
            <a:r>
              <a:rPr lang="en-US" sz="2400" dirty="0" smtClean="0"/>
              <a:t>team entrusted with preparing </a:t>
            </a:r>
            <a:r>
              <a:rPr lang="en-US" sz="2400" dirty="0"/>
              <a:t>Marked </a:t>
            </a:r>
            <a:r>
              <a:rPr lang="en-US" sz="2400" dirty="0" smtClean="0"/>
              <a:t>Copies of ER, </a:t>
            </a:r>
            <a:r>
              <a:rPr lang="en-US" sz="2400" dirty="0"/>
              <a:t>may </a:t>
            </a:r>
            <a:r>
              <a:rPr lang="en-US" sz="2400" dirty="0" smtClean="0"/>
              <a:t>also be entrusted with issuance </a:t>
            </a:r>
            <a:r>
              <a:rPr lang="en-US" sz="2400" dirty="0"/>
              <a:t>of PBs </a:t>
            </a:r>
            <a:r>
              <a:rPr lang="en-US" sz="2400" dirty="0" smtClean="0"/>
              <a:t>for better results/efficiency</a:t>
            </a:r>
            <a:endParaRPr lang="en-US" sz="2400" dirty="0"/>
          </a:p>
          <a:p>
            <a:pPr algn="just">
              <a:lnSpc>
                <a:spcPct val="100000"/>
              </a:lnSpc>
              <a:spcBef>
                <a:spcPts val="0"/>
              </a:spcBef>
            </a:pPr>
            <a:r>
              <a:rPr lang="en-US" sz="2400" dirty="0" smtClean="0"/>
              <a:t>Please note that only </a:t>
            </a:r>
            <a:r>
              <a:rPr lang="en-US" sz="2400" dirty="0"/>
              <a:t>one </a:t>
            </a:r>
            <a:r>
              <a:rPr lang="en-US" sz="2400" b="1" dirty="0"/>
              <a:t>Marked Copy</a:t>
            </a:r>
            <a:r>
              <a:rPr lang="en-US" sz="2400" dirty="0"/>
              <a:t> should be used as a </a:t>
            </a:r>
            <a:r>
              <a:rPr lang="en-US" sz="2400" b="1" dirty="0"/>
              <a:t>Master copy</a:t>
            </a:r>
            <a:r>
              <a:rPr lang="en-US" sz="2400" dirty="0"/>
              <a:t> for issuing PBs to avoid any mistake.</a:t>
            </a:r>
          </a:p>
          <a:p>
            <a:pPr algn="just">
              <a:lnSpc>
                <a:spcPct val="100000"/>
              </a:lnSpc>
              <a:spcBef>
                <a:spcPts val="0"/>
              </a:spcBef>
            </a:pPr>
            <a:r>
              <a:rPr lang="en-US" sz="2400" dirty="0"/>
              <a:t>Ensure that </a:t>
            </a:r>
            <a:r>
              <a:rPr lang="en-US" sz="2400" dirty="0" smtClean="0"/>
              <a:t>electors issued with PB are </a:t>
            </a:r>
            <a:r>
              <a:rPr lang="en-US" sz="2400" b="1" i="1" u="sng" dirty="0" smtClean="0"/>
              <a:t>not </a:t>
            </a:r>
            <a:r>
              <a:rPr lang="en-US" sz="2400" b="1" i="1" u="sng" dirty="0"/>
              <a:t>allowed </a:t>
            </a:r>
            <a:r>
              <a:rPr lang="en-US" sz="2400" dirty="0"/>
              <a:t>to vote at Polling </a:t>
            </a:r>
            <a:r>
              <a:rPr lang="en-US" sz="2400" dirty="0" smtClean="0"/>
              <a:t>Station</a:t>
            </a:r>
          </a:p>
          <a:p>
            <a:pPr marL="0" indent="0" algn="just">
              <a:lnSpc>
                <a:spcPct val="100000"/>
              </a:lnSpc>
              <a:spcBef>
                <a:spcPts val="0"/>
              </a:spcBef>
              <a:buNone/>
            </a:pPr>
            <a:r>
              <a:rPr lang="en-US" sz="2400" b="1" dirty="0">
                <a:solidFill>
                  <a:srgbClr val="FF3399"/>
                </a:solidFill>
              </a:rPr>
              <a:t>NB: The above are pointers </a:t>
            </a:r>
            <a:r>
              <a:rPr lang="en-US" sz="2400" b="1" dirty="0" smtClean="0">
                <a:solidFill>
                  <a:srgbClr val="FF3399"/>
                </a:solidFill>
              </a:rPr>
              <a:t>are aimed at ensuring that electors issued with PB are debarred from voting at the Polling Station  </a:t>
            </a:r>
            <a:endParaRPr lang="en-US" sz="2400" b="1" dirty="0">
              <a:solidFill>
                <a:srgbClr val="FF3399"/>
              </a:solidFill>
            </a:endParaRPr>
          </a:p>
        </p:txBody>
      </p:sp>
      <p:sp>
        <p:nvSpPr>
          <p:cNvPr id="4" name="Rectangle 3"/>
          <p:cNvSpPr/>
          <p:nvPr/>
        </p:nvSpPr>
        <p:spPr>
          <a:xfrm>
            <a:off x="11238405" y="6332090"/>
            <a:ext cx="745269" cy="307777"/>
          </a:xfrm>
          <a:prstGeom prst="rect">
            <a:avLst/>
          </a:prstGeom>
        </p:spPr>
        <p:txBody>
          <a:bodyPr wrap="none">
            <a:spAutoFit/>
          </a:bodyPr>
          <a:lstStyle/>
          <a:p>
            <a:r>
              <a:rPr lang="en-IN" altLang="en-US" sz="1400" dirty="0" err="1" smtClean="0">
                <a:latin typeface="Calibri" panose="020F0502020204030204" pitchFamily="34" charset="0"/>
                <a:cs typeface="Calibri" panose="020F0502020204030204" pitchFamily="34" charset="0"/>
              </a:rPr>
              <a:t>Contd</a:t>
            </a:r>
            <a:r>
              <a:rPr lang="en-IN" altLang="en-US" sz="1400" dirty="0" smtClean="0">
                <a:latin typeface="Calibri" panose="020F0502020204030204" pitchFamily="34" charset="0"/>
                <a:cs typeface="Calibri" panose="020F0502020204030204" pitchFamily="34" charset="0"/>
              </a:rPr>
              <a:t>…</a:t>
            </a:r>
            <a:endParaRPr lang="en-I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11174896" cy="571500"/>
          </a:xfrm>
          <a:solidFill>
            <a:schemeClr val="bg1"/>
          </a:solidFill>
        </p:spPr>
        <p:txBody>
          <a:bodyPr>
            <a:normAutofit fontScale="90000"/>
          </a:bodyPr>
          <a:lstStyle/>
          <a:p>
            <a:pPr algn="ctr"/>
            <a:r>
              <a:rPr lang="en-US" sz="4400" dirty="0" smtClean="0">
                <a:latin typeface="+mn-lt"/>
              </a:rPr>
              <a:t>Dispatch - PB  </a:t>
            </a:r>
            <a:r>
              <a:rPr lang="en-US" sz="4400" dirty="0">
                <a:latin typeface="+mn-lt"/>
              </a:rPr>
              <a:t>serial  No</a:t>
            </a:r>
            <a:r>
              <a:rPr lang="en-US" sz="4400" dirty="0" smtClean="0">
                <a:latin typeface="+mn-lt"/>
              </a:rPr>
              <a:t>. – DOs and DON’Ts – contd.</a:t>
            </a:r>
            <a:endParaRPr lang="en-US" sz="4400" dirty="0">
              <a:latin typeface="+mn-lt"/>
            </a:endParaRPr>
          </a:p>
        </p:txBody>
      </p:sp>
      <p:sp>
        <p:nvSpPr>
          <p:cNvPr id="3" name="Content Placeholder 2"/>
          <p:cNvSpPr>
            <a:spLocks noGrp="1"/>
          </p:cNvSpPr>
          <p:nvPr>
            <p:ph idx="1"/>
          </p:nvPr>
        </p:nvSpPr>
        <p:spPr>
          <a:xfrm>
            <a:off x="383007" y="1683330"/>
            <a:ext cx="4762500" cy="4486584"/>
          </a:xfrm>
        </p:spPr>
        <p:txBody>
          <a:bodyPr>
            <a:normAutofit fontScale="85000" lnSpcReduction="10000"/>
          </a:bodyPr>
          <a:lstStyle/>
          <a:p>
            <a:pPr marL="0" indent="0">
              <a:buNone/>
            </a:pPr>
            <a:r>
              <a:rPr lang="en-US" sz="3000" b="1" u="sng" dirty="0">
                <a:latin typeface="Calibri" panose="020F0502020204030204" pitchFamily="34" charset="0"/>
                <a:cs typeface="Calibri" panose="020F0502020204030204" pitchFamily="34" charset="0"/>
              </a:rPr>
              <a:t>Where to be </a:t>
            </a:r>
            <a:r>
              <a:rPr lang="en-US" sz="3000" b="1" u="sng" dirty="0" smtClean="0">
                <a:latin typeface="Calibri" panose="020F0502020204030204" pitchFamily="34" charset="0"/>
                <a:cs typeface="Calibri" panose="020F0502020204030204" pitchFamily="34" charset="0"/>
              </a:rPr>
              <a:t>written/printed </a:t>
            </a:r>
            <a:r>
              <a:rPr lang="en-US" sz="3000" b="1" u="sng" dirty="0">
                <a:latin typeface="Calibri" panose="020F0502020204030204" pitchFamily="34" charset="0"/>
                <a:cs typeface="Calibri" panose="020F0502020204030204" pitchFamily="34" charset="0"/>
              </a:rPr>
              <a:t>?</a:t>
            </a:r>
          </a:p>
          <a:p>
            <a:pPr>
              <a:lnSpc>
                <a:spcPct val="250000"/>
              </a:lnSpc>
            </a:pPr>
            <a:r>
              <a:rPr lang="en-US" sz="3000" dirty="0">
                <a:latin typeface="Calibri" panose="020F0502020204030204" pitchFamily="34" charset="0"/>
                <a:cs typeface="Calibri" panose="020F0502020204030204" pitchFamily="34" charset="0"/>
              </a:rPr>
              <a:t>On </a:t>
            </a:r>
            <a:r>
              <a:rPr lang="en-US" sz="3000" dirty="0" smtClean="0">
                <a:latin typeface="Calibri" panose="020F0502020204030204" pitchFamily="34" charset="0"/>
                <a:cs typeface="Calibri" panose="020F0502020204030204" pitchFamily="34" charset="0"/>
              </a:rPr>
              <a:t>cover A (inner)– </a:t>
            </a:r>
            <a:r>
              <a:rPr lang="en-US" sz="3000" b="1" dirty="0">
                <a:solidFill>
                  <a:srgbClr val="0070C0"/>
                </a:solidFill>
                <a:latin typeface="Calibri" panose="020F0502020204030204" pitchFamily="34" charset="0"/>
                <a:cs typeface="Calibri" panose="020F0502020204030204" pitchFamily="34" charset="0"/>
              </a:rPr>
              <a:t>Form 13-B</a:t>
            </a:r>
          </a:p>
          <a:p>
            <a:pPr>
              <a:lnSpc>
                <a:spcPct val="200000"/>
              </a:lnSpc>
            </a:pPr>
            <a:r>
              <a:rPr lang="en-US" sz="3000" dirty="0">
                <a:latin typeface="Calibri" panose="020F0502020204030204" pitchFamily="34" charset="0"/>
                <a:cs typeface="Calibri" panose="020F0502020204030204" pitchFamily="34" charset="0"/>
              </a:rPr>
              <a:t>On </a:t>
            </a:r>
            <a:r>
              <a:rPr lang="en-US" sz="3000" b="1" dirty="0">
                <a:solidFill>
                  <a:srgbClr val="0070C0"/>
                </a:solidFill>
                <a:latin typeface="Calibri" panose="020F0502020204030204" pitchFamily="34" charset="0"/>
                <a:cs typeface="Calibri" panose="020F0502020204030204" pitchFamily="34" charset="0"/>
              </a:rPr>
              <a:t>Form 13-A </a:t>
            </a:r>
          </a:p>
          <a:p>
            <a:pPr>
              <a:lnSpc>
                <a:spcPct val="200000"/>
              </a:lnSpc>
            </a:pPr>
            <a:r>
              <a:rPr lang="en-US" sz="3000" dirty="0">
                <a:latin typeface="Calibri" panose="020F0502020204030204" pitchFamily="34" charset="0"/>
                <a:cs typeface="Calibri" panose="020F0502020204030204" pitchFamily="34" charset="0"/>
              </a:rPr>
              <a:t>On Counter foil of the PB </a:t>
            </a:r>
          </a:p>
          <a:p>
            <a:pPr marL="0" indent="0" algn="ctr">
              <a:lnSpc>
                <a:spcPct val="120000"/>
              </a:lnSpc>
              <a:buNone/>
            </a:pPr>
            <a:r>
              <a:rPr lang="en-US" sz="3600"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YES</a:t>
            </a:r>
            <a:r>
              <a:rPr lang="en-US" sz="3600" dirty="0">
                <a:latin typeface="Calibri" panose="020F0502020204030204" pitchFamily="34" charset="0"/>
                <a:cs typeface="Calibri" panose="020F0502020204030204" pitchFamily="34" charset="0"/>
              </a:rPr>
              <a:t> </a:t>
            </a:r>
            <a:r>
              <a:rPr lang="en-US" sz="6200" i="1" dirty="0" smtClean="0">
                <a:latin typeface="Webdings" panose="05030102010509060703" pitchFamily="18" charset="2"/>
              </a:rPr>
              <a:t>a</a:t>
            </a:r>
            <a:endParaRPr lang="en-US" sz="3600" i="1" dirty="0"/>
          </a:p>
        </p:txBody>
      </p:sp>
      <p:sp>
        <p:nvSpPr>
          <p:cNvPr id="4" name="Content Placeholder 2"/>
          <p:cNvSpPr txBox="1"/>
          <p:nvPr/>
        </p:nvSpPr>
        <p:spPr>
          <a:xfrm>
            <a:off x="5810250" y="1597914"/>
            <a:ext cx="5440846" cy="4572000"/>
          </a:xfrm>
          <a:prstGeom prst="rect">
            <a:avLst/>
          </a:prstGeom>
        </p:spPr>
        <p:txBody>
          <a:bodyPr vert="horz">
            <a:normAutofit lnSpcReduction="10000"/>
          </a:bodyPr>
          <a:lstStyle>
            <a:lvl1pPr marL="274320" indent="-274320" algn="l" rtl="0" eaLnBrk="1" latinLnBrk="0" hangingPunct="1">
              <a:spcBef>
                <a:spcPts val="600"/>
              </a:spcBef>
              <a:buClr>
                <a:schemeClr val="tx2"/>
              </a:buClr>
              <a:buSzPct val="73000"/>
              <a:buFont typeface="Wingdings 2" panose="05020102010507070707"/>
              <a:buChar char=""/>
              <a:defRPr kumimoji="0" sz="2600" kern="1200" baseline="0">
                <a:solidFill>
                  <a:schemeClr val="tx1"/>
                </a:solidFill>
                <a:latin typeface="+mn-lt"/>
                <a:ea typeface="+mn-ea"/>
                <a:cs typeface="+mn-cs"/>
              </a:defRPr>
            </a:lvl1pPr>
            <a:lvl2pPr marL="521335" indent="-228600" algn="l" rtl="0" eaLnBrk="1" latinLnBrk="0" hangingPunct="1">
              <a:spcBef>
                <a:spcPts val="500"/>
              </a:spcBef>
              <a:buClr>
                <a:schemeClr val="accent4"/>
              </a:buClr>
              <a:buSzPct val="80000"/>
              <a:buFont typeface="Wingdings 2" panose="05020102010507070707"/>
              <a:buChar char=""/>
              <a:defRPr kumimoji="0" sz="2300" kern="1200">
                <a:solidFill>
                  <a:schemeClr val="tx1">
                    <a:tint val="85000"/>
                  </a:schemeClr>
                </a:solidFill>
                <a:latin typeface="+mn-lt"/>
                <a:ea typeface="+mn-ea"/>
                <a:cs typeface="+mn-cs"/>
              </a:defRPr>
            </a:lvl2pPr>
            <a:lvl3pPr marL="758825" indent="-228600" algn="l" rtl="0" eaLnBrk="1" latinLnBrk="0" hangingPunct="1">
              <a:spcBef>
                <a:spcPts val="400"/>
              </a:spcBef>
              <a:buClr>
                <a:schemeClr val="accent4"/>
              </a:buClr>
              <a:buSzPct val="60000"/>
              <a:buFont typeface="Wingdings" panose="05000000000000000000"/>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panose="05020102010507070707"/>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panose="05000000000000000000"/>
              <a:buChar char=""/>
              <a:defRPr kumimoji="0" sz="1800" kern="1200">
                <a:solidFill>
                  <a:schemeClr val="tx1"/>
                </a:solidFill>
                <a:latin typeface="+mn-lt"/>
                <a:ea typeface="+mn-ea"/>
                <a:cs typeface="+mn-cs"/>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panose="05000000000000000000"/>
              <a:buChar char="§"/>
              <a:defRPr kumimoji="0" sz="1400" kern="1200" baseline="0">
                <a:solidFill>
                  <a:schemeClr val="tx1"/>
                </a:solidFill>
                <a:latin typeface="+mn-lt"/>
                <a:ea typeface="+mn-ea"/>
                <a:cs typeface="+mn-cs"/>
              </a:defRPr>
            </a:lvl9pPr>
          </a:lstStyle>
          <a:p>
            <a:pPr marL="0" indent="0">
              <a:buFont typeface="Wingdings 2" panose="05020102010507070707"/>
              <a:buNone/>
            </a:pPr>
            <a:r>
              <a:rPr lang="en-US" sz="2800" b="1" u="sng" dirty="0">
                <a:latin typeface="Calibri" panose="020F0502020204030204" pitchFamily="34" charset="0"/>
                <a:cs typeface="Calibri" panose="020F0502020204030204" pitchFamily="34" charset="0"/>
              </a:rPr>
              <a:t>Where NOT to be written?</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In Electoral Roll/Marked Copy</a:t>
            </a:r>
          </a:p>
          <a:p>
            <a:pPr marL="0" indent="0">
              <a:buNone/>
            </a:pP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On any </a:t>
            </a:r>
            <a:r>
              <a:rPr lang="en-US" sz="2800" dirty="0" smtClean="0">
                <a:latin typeface="Calibri" panose="020F0502020204030204" pitchFamily="34" charset="0"/>
                <a:cs typeface="Calibri" panose="020F0502020204030204" pitchFamily="34" charset="0"/>
              </a:rPr>
              <a:t>cover </a:t>
            </a:r>
            <a:r>
              <a:rPr lang="en-US" sz="2800" b="1" i="1" u="sng" dirty="0">
                <a:latin typeface="Calibri" panose="020F0502020204030204" pitchFamily="34" charset="0"/>
                <a:cs typeface="Calibri" panose="020F0502020204030204" pitchFamily="34" charset="0"/>
              </a:rPr>
              <a:t>other than </a:t>
            </a:r>
            <a:r>
              <a:rPr lang="en-US" sz="2800" dirty="0">
                <a:latin typeface="Calibri" panose="020F0502020204030204" pitchFamily="34" charset="0"/>
                <a:cs typeface="Calibri" panose="020F0502020204030204" pitchFamily="34" charset="0"/>
              </a:rPr>
              <a:t>Cover </a:t>
            </a:r>
            <a:r>
              <a:rPr lang="en-US" sz="2800" b="1" dirty="0" smtClean="0">
                <a:latin typeface="Calibri" panose="020F0502020204030204" pitchFamily="34" charset="0"/>
                <a:cs typeface="Calibri" panose="020F0502020204030204" pitchFamily="34" charset="0"/>
              </a:rPr>
              <a:t>A </a:t>
            </a:r>
            <a:r>
              <a:rPr lang="en-US" sz="2800" dirty="0" smtClean="0">
                <a:latin typeface="Calibri" panose="020F0502020204030204" pitchFamily="34" charset="0"/>
                <a:cs typeface="Calibri" panose="020F0502020204030204" pitchFamily="34" charset="0"/>
              </a:rPr>
              <a:t>(inner)</a:t>
            </a:r>
            <a:r>
              <a:rPr lang="en-US" sz="2800" dirty="0" smtClean="0">
                <a:solidFill>
                  <a:srgbClr val="FF0000"/>
                </a:solidFill>
                <a:latin typeface="Calibri" panose="020F0502020204030204" pitchFamily="34" charset="0"/>
                <a:cs typeface="Calibri" panose="020F0502020204030204" pitchFamily="34" charset="0"/>
              </a:rPr>
              <a:t> </a:t>
            </a:r>
            <a:r>
              <a:rPr lang="en-US" sz="2800" b="1" dirty="0">
                <a:solidFill>
                  <a:srgbClr val="0070C0"/>
                </a:solidFill>
                <a:latin typeface="Calibri" panose="020F0502020204030204" pitchFamily="34" charset="0"/>
                <a:cs typeface="Calibri" panose="020F0502020204030204" pitchFamily="34" charset="0"/>
              </a:rPr>
              <a:t>(Form 13-B)</a:t>
            </a:r>
          </a:p>
          <a:p>
            <a:pPr marL="0" indent="0" algn="ctr">
              <a:buNone/>
            </a:pPr>
            <a:endParaRPr lang="en-US" dirty="0">
              <a:latin typeface="Calisto MT" panose="02040603050505030304" pitchFamily="18" charset="0"/>
            </a:endParaRPr>
          </a:p>
          <a:p>
            <a:pPr marL="0" indent="0" algn="ctr">
              <a:buNone/>
            </a:pPr>
            <a:endParaRPr lang="en-US" dirty="0">
              <a:latin typeface="Calisto MT" panose="02040603050505030304" pitchFamily="18" charset="0"/>
            </a:endParaRPr>
          </a:p>
          <a:p>
            <a:pPr marL="0" indent="0" algn="ctr">
              <a:buNone/>
            </a:pPr>
            <a:r>
              <a:rPr lang="en-US" sz="3600" b="1" dirty="0">
                <a:latin typeface="Calibri" panose="020F0502020204030204" pitchFamily="34" charset="0"/>
                <a:cs typeface="Calibri" panose="020F0502020204030204" pitchFamily="34" charset="0"/>
              </a:rPr>
              <a:t>NO</a:t>
            </a:r>
            <a:r>
              <a:rPr lang="en-US" sz="3200" dirty="0"/>
              <a:t> </a:t>
            </a:r>
            <a:r>
              <a:rPr lang="en-US" sz="4800" i="1" dirty="0">
                <a:latin typeface="Webdings" panose="05030102010509060703" pitchFamily="18" charset="2"/>
              </a:rPr>
              <a:t>r</a:t>
            </a:r>
            <a:endParaRPr lang="en-US" sz="3200" i="1" dirty="0"/>
          </a:p>
        </p:txBody>
      </p:sp>
      <p:cxnSp>
        <p:nvCxnSpPr>
          <p:cNvPr id="6" name="Straight Connector 5"/>
          <p:cNvCxnSpPr/>
          <p:nvPr/>
        </p:nvCxnSpPr>
        <p:spPr>
          <a:xfrm>
            <a:off x="5153526" y="1597914"/>
            <a:ext cx="0" cy="452628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5394158" y="1597914"/>
            <a:ext cx="0" cy="452628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5269832" y="1371600"/>
            <a:ext cx="0" cy="4978908"/>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5" y="396359"/>
            <a:ext cx="11715749" cy="584775"/>
          </a:xfrm>
          <a:prstGeom prst="rect">
            <a:avLst/>
          </a:prstGeom>
        </p:spPr>
        <p:txBody>
          <a:bodyPr wrap="square">
            <a:spAutoFit/>
          </a:bodyPr>
          <a:lstStyle/>
          <a:p>
            <a:pPr algn="ctr"/>
            <a:r>
              <a:rPr lang="en-US" sz="3200" b="1" dirty="0" smtClean="0"/>
              <a:t>Dispatch (transmission) of ETPB to Service Voters </a:t>
            </a:r>
            <a:endParaRPr lang="en-IN" sz="3200" b="1" dirty="0"/>
          </a:p>
        </p:txBody>
      </p:sp>
      <p:sp>
        <p:nvSpPr>
          <p:cNvPr id="5" name="Rectangle 4"/>
          <p:cNvSpPr/>
          <p:nvPr/>
        </p:nvSpPr>
        <p:spPr>
          <a:xfrm>
            <a:off x="138111" y="1210092"/>
            <a:ext cx="11839575" cy="4832092"/>
          </a:xfrm>
          <a:prstGeom prst="rect">
            <a:avLst/>
          </a:prstGeom>
        </p:spPr>
        <p:txBody>
          <a:bodyPr wrap="square">
            <a:spAutoFit/>
          </a:bodyPr>
          <a:lstStyle/>
          <a:p>
            <a:r>
              <a:rPr lang="en-GB" sz="2800" b="1" dirty="0">
                <a:latin typeface="Calibri" panose="020F0502020204030204" pitchFamily="34" charset="0"/>
                <a:cs typeface="Calibri" panose="020F0502020204030204" pitchFamily="34" charset="0"/>
              </a:rPr>
              <a:t>Documents to be transmitted and </a:t>
            </a:r>
            <a:r>
              <a:rPr lang="en-GB" sz="2800" b="1" dirty="0" smtClean="0">
                <a:latin typeface="Calibri" panose="020F0502020204030204" pitchFamily="34" charset="0"/>
                <a:cs typeface="Calibri" panose="020F0502020204030204" pitchFamily="34" charset="0"/>
              </a:rPr>
              <a:t>timelines: </a:t>
            </a:r>
            <a:endParaRPr lang="en-US" sz="2800" b="1"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After </a:t>
            </a:r>
            <a:r>
              <a:rPr lang="en-US" sz="2800" dirty="0">
                <a:latin typeface="Calibri" panose="020F0502020204030204" pitchFamily="34" charset="0"/>
                <a:cs typeface="Calibri" panose="020F0502020204030204" pitchFamily="34" charset="0"/>
              </a:rPr>
              <a:t>publishing </a:t>
            </a:r>
            <a:r>
              <a:rPr lang="en-US" sz="2800" b="1" dirty="0" smtClean="0">
                <a:solidFill>
                  <a:srgbClr val="0070C0"/>
                </a:solidFill>
                <a:latin typeface="Calibri" panose="020F0502020204030204" pitchFamily="34" charset="0"/>
                <a:cs typeface="Calibri" panose="020F0502020204030204" pitchFamily="34" charset="0"/>
              </a:rPr>
              <a:t>Form 7A</a:t>
            </a:r>
            <a:r>
              <a:rPr lang="en-US" sz="2800" dirty="0">
                <a:latin typeface="Calibri" panose="020F0502020204030204" pitchFamily="34" charset="0"/>
                <a:cs typeface="Calibri" panose="020F0502020204030204" pitchFamily="34" charset="0"/>
              </a:rPr>
              <a:t>, RO will </a:t>
            </a:r>
            <a:r>
              <a:rPr lang="en-US" sz="2800" dirty="0" smtClean="0">
                <a:latin typeface="Calibri" panose="020F0502020204030204" pitchFamily="34" charset="0"/>
                <a:cs typeface="Calibri" panose="020F0502020204030204" pitchFamily="34" charset="0"/>
              </a:rPr>
              <a:t>prepare/generate </a:t>
            </a:r>
            <a:r>
              <a:rPr lang="en-US" sz="2800" dirty="0">
                <a:latin typeface="Calibri" panose="020F0502020204030204" pitchFamily="34" charset="0"/>
                <a:cs typeface="Calibri" panose="020F0502020204030204" pitchFamily="34" charset="0"/>
              </a:rPr>
              <a:t>and  </a:t>
            </a:r>
            <a:r>
              <a:rPr lang="en-US" sz="2800" b="1" i="1" u="sng" dirty="0" smtClean="0">
                <a:latin typeface="Calibri" panose="020F0502020204030204" pitchFamily="34" charset="0"/>
                <a:cs typeface="Calibri" panose="020F0502020204030204" pitchFamily="34" charset="0"/>
              </a:rPr>
              <a:t>upload </a:t>
            </a:r>
            <a:r>
              <a:rPr lang="en-US" sz="2800" b="1" i="1" u="sng" dirty="0">
                <a:latin typeface="Calibri" panose="020F0502020204030204" pitchFamily="34" charset="0"/>
                <a:cs typeface="Calibri" panose="020F0502020204030204" pitchFamily="34" charset="0"/>
              </a:rPr>
              <a:t>PB </a:t>
            </a:r>
            <a:r>
              <a:rPr lang="en-US" sz="2800" dirty="0">
                <a:latin typeface="Calibri" panose="020F0502020204030204" pitchFamily="34" charset="0"/>
                <a:cs typeface="Calibri" panose="020F0502020204030204" pitchFamily="34" charset="0"/>
              </a:rPr>
              <a:t>with connected papers through </a:t>
            </a:r>
            <a:r>
              <a:rPr lang="en-US" sz="2800" dirty="0">
                <a:solidFill>
                  <a:srgbClr val="000000"/>
                </a:solidFill>
                <a:latin typeface="Calibri" panose="020F0502020204030204" pitchFamily="34" charset="0"/>
                <a:cs typeface="Calibri" panose="020F0502020204030204" pitchFamily="34" charset="0"/>
              </a:rPr>
              <a:t> Electronically Transmitted Postal Ballot System </a:t>
            </a:r>
            <a:r>
              <a:rPr lang="en-US" sz="2800" b="1" i="1" u="sng" dirty="0">
                <a:solidFill>
                  <a:srgbClr val="000000"/>
                </a:solidFill>
                <a:latin typeface="Calibri" panose="020F0502020204030204" pitchFamily="34" charset="0"/>
                <a:cs typeface="Calibri" panose="020F0502020204030204" pitchFamily="34" charset="0"/>
              </a:rPr>
              <a:t>(ETPBS).</a:t>
            </a:r>
          </a:p>
          <a:p>
            <a:pPr marL="457200" indent="-457200">
              <a:buFont typeface="Arial" panose="020B0604020202020204" pitchFamily="34" charset="0"/>
              <a:buChar char="•"/>
            </a:pPr>
            <a:r>
              <a:rPr lang="en-IN" sz="2800" dirty="0">
                <a:solidFill>
                  <a:srgbClr val="000000"/>
                </a:solidFill>
                <a:latin typeface="Calibri" panose="020F0502020204030204" pitchFamily="34" charset="0"/>
                <a:cs typeface="Calibri" panose="020F0502020204030204" pitchFamily="34" charset="0"/>
              </a:rPr>
              <a:t>Transmit following document </a:t>
            </a:r>
            <a:r>
              <a:rPr lang="en-IN" sz="2800" b="1" i="1" u="sng" dirty="0">
                <a:solidFill>
                  <a:srgbClr val="000000"/>
                </a:solidFill>
                <a:latin typeface="Calibri" panose="020F0502020204030204" pitchFamily="34" charset="0"/>
                <a:cs typeface="Calibri" panose="020F0502020204030204" pitchFamily="34" charset="0"/>
              </a:rPr>
              <a:t>electronically</a:t>
            </a:r>
            <a:r>
              <a:rPr lang="en-IN" sz="2800" dirty="0">
                <a:solidFill>
                  <a:srgbClr val="000000"/>
                </a:solidFill>
                <a:latin typeface="Calibri" panose="020F0502020204030204" pitchFamily="34" charset="0"/>
                <a:cs typeface="Calibri" panose="020F0502020204030204" pitchFamily="34" charset="0"/>
              </a:rPr>
              <a:t>- (</a:t>
            </a:r>
            <a:r>
              <a:rPr lang="en-IN" sz="2800" dirty="0" err="1">
                <a:solidFill>
                  <a:srgbClr val="000000"/>
                </a:solidFill>
                <a:latin typeface="Calibri" panose="020F0502020204030204" pitchFamily="34" charset="0"/>
                <a:cs typeface="Calibri" panose="020F0502020204030204" pitchFamily="34" charset="0"/>
              </a:rPr>
              <a:t>i</a:t>
            </a:r>
            <a:r>
              <a:rPr lang="en-IN" sz="2800" dirty="0">
                <a:solidFill>
                  <a:srgbClr val="000000"/>
                </a:solidFill>
                <a:latin typeface="Calibri" panose="020F0502020204030204" pitchFamily="34" charset="0"/>
                <a:cs typeface="Calibri" panose="020F0502020204030204" pitchFamily="34" charset="0"/>
              </a:rPr>
              <a:t>) PB, (ii</a:t>
            </a:r>
            <a:r>
              <a:rPr lang="en-IN" sz="2800" dirty="0" smtClean="0">
                <a:solidFill>
                  <a:srgbClr val="000000"/>
                </a:solidFill>
                <a:latin typeface="Calibri" panose="020F0502020204030204" pitchFamily="34" charset="0"/>
                <a:cs typeface="Calibri" panose="020F0502020204030204" pitchFamily="34" charset="0"/>
              </a:rPr>
              <a:t>) </a:t>
            </a:r>
            <a:r>
              <a:rPr lang="en-IN" sz="2800" b="1" dirty="0">
                <a:solidFill>
                  <a:srgbClr val="0070C0"/>
                </a:solidFill>
                <a:latin typeface="Calibri" panose="020F0502020204030204" pitchFamily="34" charset="0"/>
                <a:cs typeface="Calibri" panose="020F0502020204030204" pitchFamily="34" charset="0"/>
              </a:rPr>
              <a:t>Form-13A </a:t>
            </a:r>
            <a:r>
              <a:rPr lang="en-IN" sz="2800" dirty="0">
                <a:solidFill>
                  <a:srgbClr val="000000"/>
                </a:solidFill>
                <a:latin typeface="Calibri" panose="020F0502020204030204" pitchFamily="34" charset="0"/>
                <a:cs typeface="Calibri" panose="020F0502020204030204" pitchFamily="34" charset="0"/>
              </a:rPr>
              <a:t>(Declaration), (iii)Label for </a:t>
            </a:r>
            <a:r>
              <a:rPr lang="en-IN" sz="2800" b="1" dirty="0">
                <a:solidFill>
                  <a:srgbClr val="0070C0"/>
                </a:solidFill>
                <a:latin typeface="Calibri" panose="020F0502020204030204" pitchFamily="34" charset="0"/>
                <a:cs typeface="Calibri" panose="020F0502020204030204" pitchFamily="34" charset="0"/>
              </a:rPr>
              <a:t>Form 13B </a:t>
            </a:r>
            <a:r>
              <a:rPr lang="en-IN" sz="2800" dirty="0">
                <a:solidFill>
                  <a:srgbClr val="000000"/>
                </a:solidFill>
                <a:latin typeface="Calibri" panose="020F0502020204030204" pitchFamily="34" charset="0"/>
                <a:cs typeface="Calibri" panose="020F0502020204030204" pitchFamily="34" charset="0"/>
              </a:rPr>
              <a:t>(Inner Envelope) (iv)Label for </a:t>
            </a:r>
            <a:r>
              <a:rPr lang="en-IN" sz="2800" b="1" dirty="0">
                <a:solidFill>
                  <a:srgbClr val="0070C0"/>
                </a:solidFill>
                <a:latin typeface="Calibri" panose="020F0502020204030204" pitchFamily="34" charset="0"/>
                <a:cs typeface="Calibri" panose="020F0502020204030204" pitchFamily="34" charset="0"/>
              </a:rPr>
              <a:t>Form </a:t>
            </a:r>
            <a:r>
              <a:rPr lang="en-IN" sz="2800" b="1" dirty="0" smtClean="0">
                <a:solidFill>
                  <a:srgbClr val="0070C0"/>
                </a:solidFill>
                <a:latin typeface="Calibri" panose="020F0502020204030204" pitchFamily="34" charset="0"/>
                <a:cs typeface="Calibri" panose="020F0502020204030204" pitchFamily="34" charset="0"/>
              </a:rPr>
              <a:t>13C </a:t>
            </a:r>
            <a:r>
              <a:rPr lang="en-IN" sz="2800" dirty="0" smtClean="0">
                <a:latin typeface="Calibri" panose="020F0502020204030204" pitchFamily="34" charset="0"/>
                <a:cs typeface="Calibri" panose="020F0502020204030204" pitchFamily="34" charset="0"/>
              </a:rPr>
              <a:t>(</a:t>
            </a:r>
            <a:r>
              <a:rPr lang="en-IN" sz="2800" dirty="0">
                <a:latin typeface="Calibri" panose="020F0502020204030204" pitchFamily="34" charset="0"/>
                <a:cs typeface="Calibri" panose="020F0502020204030204" pitchFamily="34" charset="0"/>
              </a:rPr>
              <a:t>Outer </a:t>
            </a:r>
            <a:r>
              <a:rPr lang="en-IN" sz="2800" dirty="0">
                <a:solidFill>
                  <a:srgbClr val="000000"/>
                </a:solidFill>
                <a:latin typeface="Calibri" panose="020F0502020204030204" pitchFamily="34" charset="0"/>
                <a:cs typeface="Calibri" panose="020F0502020204030204" pitchFamily="34" charset="0"/>
              </a:rPr>
              <a:t>Envelope) and (v) </a:t>
            </a:r>
            <a:r>
              <a:rPr lang="en-IN" sz="2800" b="1" dirty="0">
                <a:solidFill>
                  <a:srgbClr val="0070C0"/>
                </a:solidFill>
                <a:latin typeface="Calibri" panose="020F0502020204030204" pitchFamily="34" charset="0"/>
                <a:cs typeface="Calibri" panose="020F0502020204030204" pitchFamily="34" charset="0"/>
              </a:rPr>
              <a:t>Form-13D</a:t>
            </a:r>
            <a:r>
              <a:rPr lang="en-IN" sz="2800" dirty="0">
                <a:solidFill>
                  <a:srgbClr val="000000"/>
                </a:solidFill>
                <a:latin typeface="Calibri" panose="020F0502020204030204" pitchFamily="34" charset="0"/>
                <a:cs typeface="Calibri" panose="020F0502020204030204" pitchFamily="34" charset="0"/>
              </a:rPr>
              <a:t>(Instruction)</a:t>
            </a:r>
          </a:p>
          <a:p>
            <a:pPr marL="457200" indent="-45720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ETPBs </a:t>
            </a:r>
            <a:r>
              <a:rPr lang="en-US" sz="2800" dirty="0">
                <a:latin typeface="Calibri" panose="020F0502020204030204" pitchFamily="34" charset="0"/>
                <a:cs typeface="Calibri" panose="020F0502020204030204" pitchFamily="34" charset="0"/>
              </a:rPr>
              <a:t>are to be issued within </a:t>
            </a:r>
            <a:r>
              <a:rPr lang="en-US" sz="2800" b="1" dirty="0">
                <a:latin typeface="Calibri" panose="020F0502020204030204" pitchFamily="34" charset="0"/>
                <a:cs typeface="Calibri" panose="020F0502020204030204" pitchFamily="34" charset="0"/>
              </a:rPr>
              <a:t>24 hours</a:t>
            </a:r>
            <a:r>
              <a:rPr lang="en-US" sz="2800" dirty="0">
                <a:latin typeface="Calibri" panose="020F0502020204030204" pitchFamily="34" charset="0"/>
                <a:cs typeface="Calibri" panose="020F0502020204030204" pitchFamily="34" charset="0"/>
              </a:rPr>
              <a:t> from the last date of withdrawal</a:t>
            </a:r>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US" sz="2800" dirty="0" smtClean="0">
                <a:solidFill>
                  <a:srgbClr val="000000"/>
                </a:solidFill>
                <a:latin typeface="Calibri" panose="020F0502020204030204" pitchFamily="34" charset="0"/>
                <a:cs typeface="Calibri" panose="020F0502020204030204" pitchFamily="34" charset="0"/>
              </a:rPr>
              <a:t>ETPB </a:t>
            </a:r>
            <a:r>
              <a:rPr lang="en-US" sz="2800" dirty="0">
                <a:solidFill>
                  <a:srgbClr val="000000"/>
                </a:solidFill>
                <a:latin typeface="Calibri" panose="020F0502020204030204" pitchFamily="34" charset="0"/>
                <a:cs typeface="Calibri" panose="020F0502020204030204" pitchFamily="34" charset="0"/>
              </a:rPr>
              <a:t>for the service electors will be </a:t>
            </a:r>
            <a:r>
              <a:rPr lang="en-US" sz="2800" b="1" i="1" u="sng" dirty="0" smtClean="0">
                <a:solidFill>
                  <a:srgbClr val="000000"/>
                </a:solidFill>
                <a:latin typeface="Calibri" panose="020F0502020204030204" pitchFamily="34" charset="0"/>
                <a:cs typeface="Calibri" panose="020F0502020204030204" pitchFamily="34" charset="0"/>
              </a:rPr>
              <a:t>issued/uploaded by the RO</a:t>
            </a:r>
            <a:r>
              <a:rPr lang="en-US" sz="2800" dirty="0" smtClean="0">
                <a:solidFill>
                  <a:srgbClr val="000000"/>
                </a:solidFill>
                <a:latin typeface="Calibri" panose="020F0502020204030204" pitchFamily="34" charset="0"/>
                <a:cs typeface="Calibri" panose="020F0502020204030204" pitchFamily="34" charset="0"/>
              </a:rPr>
              <a:t> </a:t>
            </a:r>
          </a:p>
          <a:p>
            <a:pPr marL="457200" indent="-457200" algn="just">
              <a:buFont typeface="Arial" panose="020B0604020202020204" pitchFamily="34" charset="0"/>
              <a:buChar char="•"/>
            </a:pPr>
            <a:r>
              <a:rPr lang="en-US" sz="2800" dirty="0" smtClean="0">
                <a:solidFill>
                  <a:srgbClr val="000000"/>
                </a:solidFill>
                <a:latin typeface="Calibri" panose="020F0502020204030204" pitchFamily="34" charset="0"/>
                <a:cs typeface="Calibri" panose="020F0502020204030204" pitchFamily="34" charset="0"/>
              </a:rPr>
              <a:t>DEO </a:t>
            </a:r>
            <a:r>
              <a:rPr lang="en-US" sz="2800" dirty="0">
                <a:solidFill>
                  <a:srgbClr val="000000"/>
                </a:solidFill>
                <a:latin typeface="Calibri" panose="020F0502020204030204" pitchFamily="34" charset="0"/>
                <a:cs typeface="Calibri" panose="020F0502020204030204" pitchFamily="34" charset="0"/>
              </a:rPr>
              <a:t>will appoint a suitable officer as the </a:t>
            </a:r>
            <a:r>
              <a:rPr lang="en-US" sz="2800" b="1" dirty="0">
                <a:solidFill>
                  <a:srgbClr val="000000"/>
                </a:solidFill>
                <a:latin typeface="Calibri" panose="020F0502020204030204" pitchFamily="34" charset="0"/>
                <a:cs typeface="Calibri" panose="020F0502020204030204" pitchFamily="34" charset="0"/>
              </a:rPr>
              <a:t>Nodal Officer</a:t>
            </a:r>
            <a:r>
              <a:rPr lang="en-US" sz="2800" dirty="0">
                <a:solidFill>
                  <a:srgbClr val="000000"/>
                </a:solidFill>
                <a:latin typeface="Calibri" panose="020F0502020204030204" pitchFamily="34" charset="0"/>
                <a:cs typeface="Calibri" panose="020F0502020204030204" pitchFamily="34" charset="0"/>
              </a:rPr>
              <a:t> to supervise the entire process of issuance of PBs to service electors.</a:t>
            </a:r>
            <a:endParaRPr lang="en-IN" sz="2800" dirty="0">
              <a:solidFill>
                <a:srgbClr val="000000"/>
              </a:solidFill>
              <a:latin typeface="Calibri" panose="020F0502020204030204" pitchFamily="34" charset="0"/>
              <a:cs typeface="Calibri" panose="020F0502020204030204" pitchFamily="34" charset="0"/>
            </a:endParaRPr>
          </a:p>
        </p:txBody>
      </p:sp>
      <p:sp>
        <p:nvSpPr>
          <p:cNvPr id="6" name="Rectangle 5"/>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75" y="304800"/>
            <a:ext cx="9652000" cy="624840"/>
          </a:xfrm>
          <a:ln>
            <a:noFill/>
          </a:ln>
        </p:spPr>
        <p:txBody>
          <a:bodyPr>
            <a:normAutofit fontScale="90000"/>
          </a:bodyPr>
          <a:lstStyle/>
          <a:p>
            <a:pPr algn="ctr"/>
            <a:r>
              <a:rPr lang="en-US" b="1" dirty="0"/>
              <a:t>Dispatch (transmission)</a:t>
            </a:r>
            <a:r>
              <a:rPr lang="en-US" b="1" dirty="0" smtClean="0"/>
              <a:t> </a:t>
            </a:r>
            <a:r>
              <a:rPr lang="en-US" b="1" dirty="0"/>
              <a:t>of </a:t>
            </a:r>
            <a:r>
              <a:rPr lang="en-US" b="1" dirty="0" smtClean="0"/>
              <a:t>ETPB to </a:t>
            </a:r>
            <a:r>
              <a:rPr lang="en-US" b="1" dirty="0"/>
              <a:t>Service </a:t>
            </a:r>
            <a:r>
              <a:rPr lang="en-US" b="1" dirty="0" smtClean="0"/>
              <a:t>Voters – Contd.</a:t>
            </a:r>
            <a:endParaRPr lang="en-IN" b="1" dirty="0"/>
          </a:p>
        </p:txBody>
      </p:sp>
      <p:sp>
        <p:nvSpPr>
          <p:cNvPr id="3" name="Content Placeholder 2"/>
          <p:cNvSpPr>
            <a:spLocks noGrp="1"/>
          </p:cNvSpPr>
          <p:nvPr>
            <p:ph idx="1"/>
          </p:nvPr>
        </p:nvSpPr>
        <p:spPr>
          <a:xfrm>
            <a:off x="219076" y="1143000"/>
            <a:ext cx="11591924" cy="4953000"/>
          </a:xfrm>
        </p:spPr>
        <p:txBody>
          <a:bodyPr>
            <a:noAutofit/>
          </a:bodyPr>
          <a:lstStyle/>
          <a:p>
            <a:pPr marL="0" indent="0" algn="just" defTabSz="457200">
              <a:buNone/>
            </a:pPr>
            <a:r>
              <a:rPr lang="en-US" sz="2400" b="1" dirty="0" smtClean="0"/>
              <a:t>Designating ARO for ETPBS and procedure to be followed:</a:t>
            </a:r>
          </a:p>
          <a:p>
            <a:pPr marL="457200" indent="-457200" algn="just" defTabSz="457200">
              <a:buFont typeface="Arial" panose="020B0604020202020204" pitchFamily="34" charset="0"/>
              <a:buChar char="•"/>
            </a:pPr>
            <a:r>
              <a:rPr lang="en-US" sz="2400" dirty="0" smtClean="0"/>
              <a:t>Each </a:t>
            </a:r>
            <a:r>
              <a:rPr lang="en-US" sz="2400" dirty="0"/>
              <a:t>R.O shall depute a team of officers including an ARO with details of Service Electors to whom PBs are to be dispatched on the basis of the last part of the electoral roll.</a:t>
            </a:r>
          </a:p>
          <a:p>
            <a:pPr marL="457200" indent="-457200" algn="just" defTabSz="457200">
              <a:buFont typeface="Arial" panose="020B0604020202020204" pitchFamily="34" charset="0"/>
              <a:buChar char="•"/>
            </a:pPr>
            <a:endParaRPr lang="en-US" sz="2400" dirty="0"/>
          </a:p>
          <a:p>
            <a:pPr marL="457200" indent="-457200" algn="just" defTabSz="457200">
              <a:buFont typeface="Arial" panose="020B0604020202020204" pitchFamily="34" charset="0"/>
              <a:buChar char="•"/>
            </a:pPr>
            <a:r>
              <a:rPr lang="en-US" sz="2400" dirty="0"/>
              <a:t>Mark "PB" against the entry of elector in the marked copy of last part of electoral roll.</a:t>
            </a:r>
          </a:p>
          <a:p>
            <a:pPr marL="457200" indent="-457200" algn="just" defTabSz="457200">
              <a:buFont typeface="Arial" panose="020B0604020202020204" pitchFamily="34" charset="0"/>
              <a:buChar char="•"/>
            </a:pPr>
            <a:endParaRPr lang="en-IN" sz="2400" dirty="0"/>
          </a:p>
          <a:p>
            <a:pPr marL="457200" indent="-457200" algn="just" defTabSz="457200">
              <a:buFont typeface="Arial" panose="020B0604020202020204" pitchFamily="34" charset="0"/>
              <a:buChar char="•"/>
            </a:pPr>
            <a:r>
              <a:rPr lang="en-US" sz="2400" dirty="0"/>
              <a:t>Sr. No. of PB  not be mentioned in the marked copy of last part of electoral roll.</a:t>
            </a:r>
          </a:p>
          <a:p>
            <a:pPr marL="457200" indent="-457200" algn="just" defTabSz="457200">
              <a:buFont typeface="Arial" panose="020B0604020202020204" pitchFamily="34" charset="0"/>
              <a:buChar char="•"/>
            </a:pPr>
            <a:endParaRPr lang="en-US" sz="2400" dirty="0"/>
          </a:p>
          <a:p>
            <a:pPr marL="457200" indent="-457200" defTabSz="457200">
              <a:buFont typeface="Arial" panose="020B0604020202020204" pitchFamily="34" charset="0"/>
              <a:buChar char="•"/>
            </a:pPr>
            <a:r>
              <a:rPr lang="en-US" sz="2400" dirty="0"/>
              <a:t>Issue </a:t>
            </a:r>
            <a:r>
              <a:rPr lang="en-US" sz="2400" dirty="0" smtClean="0"/>
              <a:t>ETPB </a:t>
            </a:r>
            <a:r>
              <a:rPr lang="en-US" sz="2400" dirty="0"/>
              <a:t>one by one. (There will be a </a:t>
            </a:r>
            <a:r>
              <a:rPr lang="en-US" sz="2400" b="1" i="1" u="sng" dirty="0" smtClean="0"/>
              <a:t>QR code </a:t>
            </a:r>
            <a:r>
              <a:rPr lang="en-US" sz="2400" dirty="0" smtClean="0"/>
              <a:t>on </a:t>
            </a:r>
            <a:r>
              <a:rPr lang="en-US" sz="2400" dirty="0"/>
              <a:t>every </a:t>
            </a:r>
            <a:r>
              <a:rPr lang="en-US" sz="2400" dirty="0" smtClean="0"/>
              <a:t>ETPB</a:t>
            </a:r>
            <a:r>
              <a:rPr lang="en-US" sz="2400" dirty="0"/>
              <a:t>)</a:t>
            </a:r>
          </a:p>
          <a:p>
            <a:pPr marL="457200" indent="-457200" defTabSz="457200">
              <a:buFont typeface="Arial" panose="020B0604020202020204" pitchFamily="34" charset="0"/>
              <a:buChar char="•"/>
            </a:pPr>
            <a:endParaRPr lang="en-US" sz="2400" dirty="0"/>
          </a:p>
          <a:p>
            <a:pPr marL="0" indent="0">
              <a:buNone/>
            </a:pPr>
            <a:endParaRPr lang="en-US" sz="2400" dirty="0"/>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072"/>
            <a:ext cx="12192000" cy="646331"/>
          </a:xfrm>
          <a:prstGeom prst="rect">
            <a:avLst/>
          </a:prstGeom>
          <a:noFill/>
          <a:ln>
            <a:noFill/>
          </a:ln>
          <a:effectLst/>
          <a:scene3d>
            <a:camera prst="orthographicFront">
              <a:rot lat="0" lon="0" rev="0"/>
            </a:camera>
            <a:lightRig rig="balanced" dir="t">
              <a:rot lat="0" lon="0" rev="8700000"/>
            </a:lightRig>
          </a:scene3d>
          <a:sp3d/>
        </p:spPr>
        <p:txBody>
          <a:bodyPr wrap="square" anchor="ctr">
            <a:spAutoFit/>
            <a:scene3d>
              <a:camera prst="orthographicFront"/>
              <a:lightRig rig="threePt" dir="t"/>
            </a:scene3d>
            <a:sp3d extrusionH="57150">
              <a:bevelT w="38100" h="38100"/>
            </a:sp3d>
          </a:bodyPr>
          <a:lstStyle/>
          <a:p>
            <a:pPr lvl="1" algn="ctr"/>
            <a:r>
              <a:rPr lang="en-US" sz="3600" b="1" dirty="0"/>
              <a:t>Dispatch (transmission) </a:t>
            </a:r>
            <a:r>
              <a:rPr lang="en-US" sz="3600" dirty="0" smtClean="0"/>
              <a:t>of ETPB </a:t>
            </a:r>
            <a:r>
              <a:rPr lang="en-US" sz="3600" dirty="0"/>
              <a:t>to Service </a:t>
            </a:r>
            <a:r>
              <a:rPr lang="en-US" sz="3600" dirty="0" smtClean="0"/>
              <a:t>Voters–contd.</a:t>
            </a:r>
            <a:endParaRPr lang="en-IN" sz="3600" dirty="0"/>
          </a:p>
        </p:txBody>
      </p:sp>
      <p:sp>
        <p:nvSpPr>
          <p:cNvPr id="3" name="Rectangle 2"/>
          <p:cNvSpPr/>
          <p:nvPr/>
        </p:nvSpPr>
        <p:spPr>
          <a:xfrm>
            <a:off x="0" y="778485"/>
            <a:ext cx="12192000" cy="5416868"/>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marL="457200" indent="-457200">
              <a:buFont typeface="Arial" panose="020B0604020202020204" pitchFamily="34" charset="0"/>
              <a:buChar char="•"/>
            </a:pPr>
            <a:endParaRPr lang="en-IN" sz="1600" dirty="0"/>
          </a:p>
          <a:p>
            <a:r>
              <a:rPr lang="en-US" sz="2400" b="1" dirty="0" smtClean="0"/>
              <a:t>Role of Observers in ETPB:</a:t>
            </a:r>
            <a:endParaRPr lang="en-US" sz="2400" b="1" i="1" u="sng" dirty="0" smtClean="0"/>
          </a:p>
          <a:p>
            <a:pPr marL="457200" indent="-457200">
              <a:buFont typeface="Arial" panose="020B0604020202020204" pitchFamily="34" charset="0"/>
              <a:buChar char="•"/>
            </a:pPr>
            <a:r>
              <a:rPr lang="en-US" sz="2400" b="1" i="1" u="sng" dirty="0" smtClean="0"/>
              <a:t>Senior-most Observer </a:t>
            </a:r>
            <a:r>
              <a:rPr lang="en-US" sz="2400" dirty="0" smtClean="0"/>
              <a:t>available in the District Headquarters shall personally monitor the entire process of dispatch of ETPBs.</a:t>
            </a:r>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r>
              <a:rPr lang="en-US" sz="2400" dirty="0"/>
              <a:t>The entire process must be </a:t>
            </a:r>
            <a:r>
              <a:rPr lang="en-US" sz="2400" b="1" u="sng" dirty="0"/>
              <a:t>videographed.</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Observer </a:t>
            </a:r>
            <a:r>
              <a:rPr lang="en-US" sz="2400" dirty="0"/>
              <a:t>to send a </a:t>
            </a:r>
            <a:r>
              <a:rPr lang="en-US" sz="2400" b="1" i="1" u="sng" dirty="0"/>
              <a:t>detailed report </a:t>
            </a:r>
            <a:r>
              <a:rPr lang="en-US" sz="2400" dirty="0"/>
              <a:t>to </a:t>
            </a:r>
            <a:r>
              <a:rPr lang="en-US" sz="2400" dirty="0" smtClean="0"/>
              <a:t>ECI as </a:t>
            </a:r>
            <a:r>
              <a:rPr lang="en-US" sz="2400" dirty="0"/>
              <a:t>soon as the dispatch of postal ballots meant for service voters is completed.</a:t>
            </a:r>
          </a:p>
          <a:p>
            <a:r>
              <a:rPr lang="en-US" sz="2400" dirty="0"/>
              <a:t> </a:t>
            </a:r>
            <a:endParaRPr lang="en-IN" sz="2400" dirty="0"/>
          </a:p>
          <a:p>
            <a:r>
              <a:rPr lang="en-US" sz="2400" dirty="0" smtClean="0">
                <a:solidFill>
                  <a:srgbClr val="FF3399"/>
                </a:solidFill>
              </a:rPr>
              <a:t>NB 1: Voters</a:t>
            </a:r>
            <a:r>
              <a:rPr lang="en-US" sz="2400" dirty="0">
                <a:solidFill>
                  <a:srgbClr val="FF3399"/>
                </a:solidFill>
              </a:rPr>
              <a:t>, who have been issued PB, are </a:t>
            </a:r>
            <a:r>
              <a:rPr lang="en-US" sz="2400" b="1" i="1" u="sng" dirty="0">
                <a:solidFill>
                  <a:srgbClr val="FF3399"/>
                </a:solidFill>
              </a:rPr>
              <a:t>not entitled </a:t>
            </a:r>
            <a:r>
              <a:rPr lang="en-US" sz="2400" dirty="0">
                <a:solidFill>
                  <a:srgbClr val="FF3399"/>
                </a:solidFill>
              </a:rPr>
              <a:t>to vote in person at a Polling Station</a:t>
            </a:r>
            <a:r>
              <a:rPr lang="en-US" sz="2400" dirty="0" smtClean="0">
                <a:solidFill>
                  <a:srgbClr val="FF3399"/>
                </a:solidFill>
              </a:rPr>
              <a:t>.</a:t>
            </a:r>
          </a:p>
          <a:p>
            <a:r>
              <a:rPr lang="en-US" sz="2400" dirty="0" smtClean="0">
                <a:solidFill>
                  <a:srgbClr val="FF3399"/>
                </a:solidFill>
              </a:rPr>
              <a:t>NB 2: Note the special role of Observer</a:t>
            </a:r>
          </a:p>
          <a:p>
            <a:r>
              <a:rPr lang="en-US" sz="2400" dirty="0" smtClean="0">
                <a:solidFill>
                  <a:srgbClr val="FF3399"/>
                </a:solidFill>
              </a:rPr>
              <a:t>NB 3: RO to ensure that all required particulars including NOTA are correctly entered in the Ballot before uploading the same  </a:t>
            </a:r>
          </a:p>
          <a:p>
            <a:endParaRPr lang="en-US" sz="1600" dirty="0">
              <a:solidFill>
                <a:srgbClr val="FF3399"/>
              </a:solidFill>
            </a:endParaRPr>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ircle(in)">
                                      <p:cBhvr>
                                        <p:cTn id="32" dur="2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circle(in)">
                                      <p:cBhvr>
                                        <p:cTn id="37" dur="20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circle(in)">
                                      <p:cBhvr>
                                        <p:cTn id="4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371" y="475236"/>
            <a:ext cx="11329259" cy="646331"/>
          </a:xfrm>
          <a:prstGeom prst="rect">
            <a:avLst/>
          </a:prstGeom>
          <a:noFill/>
          <a:ln>
            <a:noFill/>
          </a:ln>
          <a:effectLst/>
        </p:spPr>
        <p:txBody>
          <a:bodyPr wrap="square" anchor="ctr">
            <a:spAutoFit/>
            <a:scene3d>
              <a:camera prst="orthographicFront"/>
              <a:lightRig rig="threePt" dir="t"/>
            </a:scene3d>
            <a:sp3d extrusionH="57150">
              <a:bevelT w="38100" h="38100"/>
            </a:sp3d>
          </a:bodyPr>
          <a:lstStyle/>
          <a:p>
            <a:pPr algn="ctr"/>
            <a:r>
              <a:rPr lang="en-US" sz="3600" b="1" dirty="0"/>
              <a:t>Dispatch (transmission) of PB to Service Voters </a:t>
            </a:r>
            <a:r>
              <a:rPr lang="en-US" sz="3600" b="1" dirty="0" smtClean="0"/>
              <a:t>– contd.</a:t>
            </a:r>
            <a:endParaRPr lang="en-US" sz="3600" b="1" dirty="0"/>
          </a:p>
        </p:txBody>
      </p:sp>
      <p:sp>
        <p:nvSpPr>
          <p:cNvPr id="3" name="Rectangle 2"/>
          <p:cNvSpPr/>
          <p:nvPr/>
        </p:nvSpPr>
        <p:spPr>
          <a:xfrm>
            <a:off x="0" y="1121567"/>
            <a:ext cx="12192000" cy="5259645"/>
          </a:xfrm>
          <a:prstGeom prst="rect">
            <a:avLst/>
          </a:prstGeom>
          <a:noFill/>
          <a:ln>
            <a:noFill/>
          </a:ln>
          <a:effectLst>
            <a:outerShdw blurRad="76200" dist="12700" dir="8100000" sy="-23000" kx="800400" algn="br" rotWithShape="0">
              <a:prstClr val="black">
                <a:alpha val="20000"/>
              </a:prstClr>
            </a:outerShdw>
          </a:effectLst>
        </p:spPr>
        <p:txBody>
          <a:bodyPr wrap="square">
            <a:spAutoFit/>
          </a:bodyPr>
          <a:lstStyle/>
          <a:p>
            <a:pPr marL="457200" indent="-457200">
              <a:buFont typeface="Wingdings" panose="05000000000000000000" pitchFamily="2" charset="2"/>
              <a:buChar char="ü"/>
            </a:pPr>
            <a:endParaRPr lang="en-IN" sz="2400" dirty="0">
              <a:solidFill>
                <a:srgbClr val="000000"/>
              </a:solidFill>
              <a:latin typeface="Calibri" panose="020F0502020204030204" pitchFamily="34" charset="0"/>
              <a:cs typeface="Calibri" panose="020F0502020204030204" pitchFamily="34" charset="0"/>
            </a:endParaRPr>
          </a:p>
          <a:p>
            <a:pPr>
              <a:lnSpc>
                <a:spcPct val="90000"/>
              </a:lnSpc>
              <a:spcBef>
                <a:spcPts val="1400"/>
              </a:spcBef>
              <a:buClr>
                <a:schemeClr val="accent1"/>
              </a:buClr>
              <a:buSzPct val="80000"/>
            </a:pPr>
            <a:r>
              <a:rPr lang="en-GB" sz="2800" dirty="0" smtClean="0">
                <a:solidFill>
                  <a:srgbClr val="000000"/>
                </a:solidFill>
                <a:latin typeface="Calibri" panose="020F0502020204030204" pitchFamily="34" charset="0"/>
                <a:cs typeface="Calibri" panose="020F0502020204030204" pitchFamily="34" charset="0"/>
              </a:rPr>
              <a:t>Duties of ARO designated for ETPBS - </a:t>
            </a:r>
            <a:endParaRPr lang="en-IN" sz="2800" dirty="0" smtClean="0">
              <a:solidFill>
                <a:srgbClr val="000000"/>
              </a:solidFill>
              <a:latin typeface="Calibri" panose="020F0502020204030204" pitchFamily="34" charset="0"/>
              <a:cs typeface="Calibri" panose="020F0502020204030204" pitchFamily="34" charset="0"/>
            </a:endParaRPr>
          </a:p>
          <a:p>
            <a:pPr>
              <a:lnSpc>
                <a:spcPct val="90000"/>
              </a:lnSpc>
              <a:spcBef>
                <a:spcPts val="1400"/>
              </a:spcBef>
              <a:buClr>
                <a:schemeClr val="accent1"/>
              </a:buClr>
              <a:buSzPct val="80000"/>
            </a:pPr>
            <a:r>
              <a:rPr lang="en-IN" sz="2800" dirty="0" smtClean="0">
                <a:solidFill>
                  <a:srgbClr val="000000"/>
                </a:solidFill>
                <a:latin typeface="Calibri" panose="020F0502020204030204" pitchFamily="34" charset="0"/>
                <a:cs typeface="Calibri" panose="020F0502020204030204" pitchFamily="34" charset="0"/>
              </a:rPr>
              <a:t>The </a:t>
            </a:r>
            <a:r>
              <a:rPr lang="en-IN" sz="2800" dirty="0">
                <a:solidFill>
                  <a:srgbClr val="000000"/>
                </a:solidFill>
                <a:latin typeface="Calibri" panose="020F0502020204030204" pitchFamily="34" charset="0"/>
                <a:cs typeface="Calibri" panose="020F0502020204030204" pitchFamily="34" charset="0"/>
              </a:rPr>
              <a:t>ARO deputed to supervise the issuing of postal ballot papers to service voters shall </a:t>
            </a:r>
            <a:r>
              <a:rPr lang="en-IN" sz="2800" b="1" i="1" u="sng" dirty="0" smtClean="0">
                <a:solidFill>
                  <a:srgbClr val="000000"/>
                </a:solidFill>
                <a:latin typeface="Calibri" panose="020F0502020204030204" pitchFamily="34" charset="0"/>
                <a:cs typeface="Calibri" panose="020F0502020204030204" pitchFamily="34" charset="0"/>
              </a:rPr>
              <a:t>ensure the following-</a:t>
            </a:r>
            <a:endParaRPr lang="en-IN" sz="2800" b="1" i="1" u="sng" dirty="0">
              <a:solidFill>
                <a:srgbClr val="000000"/>
              </a:solidFill>
              <a:latin typeface="Calibri" panose="020F0502020204030204" pitchFamily="34" charset="0"/>
              <a:cs typeface="Calibri" panose="020F0502020204030204" pitchFamily="34" charset="0"/>
            </a:endParaRPr>
          </a:p>
          <a:p>
            <a:pPr marL="514350" lvl="1" indent="-514350">
              <a:lnSpc>
                <a:spcPct val="90000"/>
              </a:lnSpc>
              <a:spcBef>
                <a:spcPts val="1400"/>
              </a:spcBef>
              <a:buClr>
                <a:schemeClr val="accent1"/>
              </a:buClr>
              <a:buSzPct val="80000"/>
              <a:buFont typeface="Wingdings" panose="05000000000000000000" pitchFamily="2" charset="2"/>
              <a:buChar char="§"/>
            </a:pPr>
            <a:r>
              <a:rPr lang="en-IN" sz="2800" dirty="0">
                <a:solidFill>
                  <a:srgbClr val="000000"/>
                </a:solidFill>
                <a:latin typeface="Calibri" panose="020F0502020204030204" pitchFamily="34" charset="0"/>
                <a:cs typeface="Calibri" panose="020F0502020204030204" pitchFamily="34" charset="0"/>
              </a:rPr>
              <a:t>Write the letter PB against the entry of the elector in the </a:t>
            </a:r>
            <a:r>
              <a:rPr lang="en-IN" sz="2800" b="1" i="1" u="sng" dirty="0">
                <a:solidFill>
                  <a:srgbClr val="000000"/>
                </a:solidFill>
                <a:latin typeface="Calibri" panose="020F0502020204030204" pitchFamily="34" charset="0"/>
                <a:cs typeface="Calibri" panose="020F0502020204030204" pitchFamily="34" charset="0"/>
              </a:rPr>
              <a:t>marked copy </a:t>
            </a:r>
            <a:r>
              <a:rPr lang="en-IN" sz="2800" dirty="0">
                <a:solidFill>
                  <a:srgbClr val="000000"/>
                </a:solidFill>
                <a:latin typeface="Calibri" panose="020F0502020204030204" pitchFamily="34" charset="0"/>
                <a:cs typeface="Calibri" panose="020F0502020204030204" pitchFamily="34" charset="0"/>
              </a:rPr>
              <a:t>of the electoral roll, </a:t>
            </a:r>
          </a:p>
          <a:p>
            <a:pPr marL="514350" lvl="1" indent="-514350">
              <a:lnSpc>
                <a:spcPct val="90000"/>
              </a:lnSpc>
              <a:spcBef>
                <a:spcPts val="1400"/>
              </a:spcBef>
              <a:buClr>
                <a:schemeClr val="accent1"/>
              </a:buClr>
              <a:buSzPct val="80000"/>
              <a:buFont typeface="Wingdings" panose="05000000000000000000" pitchFamily="2" charset="2"/>
              <a:buChar char="§"/>
            </a:pPr>
            <a:r>
              <a:rPr lang="en-IN" sz="2800" dirty="0">
                <a:solidFill>
                  <a:srgbClr val="000000"/>
                </a:solidFill>
                <a:latin typeface="Calibri" panose="020F0502020204030204" pitchFamily="34" charset="0"/>
                <a:cs typeface="Calibri" panose="020F0502020204030204" pitchFamily="34" charset="0"/>
              </a:rPr>
              <a:t>Proper account of PBs issued to </a:t>
            </a:r>
            <a:r>
              <a:rPr lang="en-IN" sz="2800" dirty="0" smtClean="0">
                <a:solidFill>
                  <a:srgbClr val="000000"/>
                </a:solidFill>
                <a:latin typeface="Calibri" panose="020F0502020204030204" pitchFamily="34" charset="0"/>
                <a:cs typeface="Calibri" panose="020F0502020204030204" pitchFamily="34" charset="0"/>
              </a:rPr>
              <a:t>service voters </a:t>
            </a:r>
            <a:r>
              <a:rPr lang="en-IN" sz="2800" dirty="0">
                <a:solidFill>
                  <a:srgbClr val="000000"/>
                </a:solidFill>
                <a:latin typeface="Calibri" panose="020F0502020204030204" pitchFamily="34" charset="0"/>
                <a:cs typeface="Calibri" panose="020F0502020204030204" pitchFamily="34" charset="0"/>
              </a:rPr>
              <a:t>shall be maintained in an </a:t>
            </a:r>
            <a:r>
              <a:rPr lang="en-IN" sz="2800" b="1" i="1" u="sng" dirty="0">
                <a:solidFill>
                  <a:srgbClr val="000000"/>
                </a:solidFill>
                <a:latin typeface="Calibri" panose="020F0502020204030204" pitchFamily="34" charset="0"/>
                <a:cs typeface="Calibri" panose="020F0502020204030204" pitchFamily="34" charset="0"/>
              </a:rPr>
              <a:t>issue register</a:t>
            </a:r>
            <a:r>
              <a:rPr lang="en-IN" sz="2800" dirty="0">
                <a:solidFill>
                  <a:srgbClr val="000000"/>
                </a:solidFill>
                <a:latin typeface="Calibri" panose="020F0502020204030204" pitchFamily="34" charset="0"/>
                <a:cs typeface="Calibri" panose="020F0502020204030204" pitchFamily="34" charset="0"/>
              </a:rPr>
              <a:t>.</a:t>
            </a:r>
          </a:p>
          <a:p>
            <a:pPr marL="514350" lvl="1" indent="-514350">
              <a:lnSpc>
                <a:spcPct val="90000"/>
              </a:lnSpc>
              <a:spcBef>
                <a:spcPts val="1400"/>
              </a:spcBef>
              <a:buClr>
                <a:schemeClr val="accent1"/>
              </a:buClr>
              <a:buSzPct val="80000"/>
              <a:buFont typeface="Wingdings" panose="05000000000000000000" pitchFamily="2" charset="2"/>
              <a:buChar char="§"/>
            </a:pPr>
            <a:r>
              <a:rPr lang="en-IN" sz="2800" dirty="0">
                <a:solidFill>
                  <a:srgbClr val="000000"/>
                </a:solidFill>
                <a:latin typeface="Calibri" panose="020F0502020204030204" pitchFamily="34" charset="0"/>
                <a:cs typeface="Calibri" panose="020F0502020204030204" pitchFamily="34" charset="0"/>
              </a:rPr>
              <a:t>The electoral roll part relating to service voter  should be </a:t>
            </a:r>
            <a:r>
              <a:rPr lang="en-IN" sz="2800" b="1" i="1" u="sng" dirty="0">
                <a:solidFill>
                  <a:srgbClr val="000000"/>
                </a:solidFill>
                <a:latin typeface="Calibri" panose="020F0502020204030204" pitchFamily="34" charset="0"/>
                <a:cs typeface="Calibri" panose="020F0502020204030204" pitchFamily="34" charset="0"/>
              </a:rPr>
              <a:t>sealed</a:t>
            </a:r>
            <a:r>
              <a:rPr lang="en-IN" sz="2800" dirty="0">
                <a:solidFill>
                  <a:srgbClr val="000000"/>
                </a:solidFill>
                <a:latin typeface="Calibri" panose="020F0502020204030204" pitchFamily="34" charset="0"/>
                <a:cs typeface="Calibri" panose="020F0502020204030204" pitchFamily="34" charset="0"/>
              </a:rPr>
              <a:t> and kept in RO’s </a:t>
            </a:r>
            <a:r>
              <a:rPr lang="en-IN" sz="2800" b="1" i="1" u="sng" dirty="0">
                <a:solidFill>
                  <a:srgbClr val="000000"/>
                </a:solidFill>
                <a:latin typeface="Calibri" panose="020F0502020204030204" pitchFamily="34" charset="0"/>
                <a:cs typeface="Calibri" panose="020F0502020204030204" pitchFamily="34" charset="0"/>
              </a:rPr>
              <a:t>safe custody</a:t>
            </a:r>
            <a:r>
              <a:rPr lang="en-IN" sz="2800" dirty="0">
                <a:solidFill>
                  <a:srgbClr val="000000"/>
                </a:solidFill>
                <a:latin typeface="Calibri" panose="020F0502020204030204" pitchFamily="34" charset="0"/>
                <a:cs typeface="Calibri" panose="020F0502020204030204" pitchFamily="34" charset="0"/>
              </a:rPr>
              <a:t>. </a:t>
            </a:r>
            <a:endParaRPr lang="en-US" sz="2800" dirty="0">
              <a:solidFill>
                <a:srgbClr val="000000"/>
              </a:solidFill>
              <a:latin typeface="Calibri" panose="020F0502020204030204" pitchFamily="34" charset="0"/>
              <a:cs typeface="Calibri" panose="020F0502020204030204" pitchFamily="34" charset="0"/>
            </a:endParaRPr>
          </a:p>
          <a:p>
            <a:pPr marL="514350" indent="-514350">
              <a:buFont typeface="Wingdings" panose="05000000000000000000" pitchFamily="2" charset="2"/>
              <a:buChar char="ü"/>
            </a:pPr>
            <a:endParaRPr lang="en-IN" sz="2665" dirty="0">
              <a:solidFill>
                <a:srgbClr val="000000"/>
              </a:solidFill>
              <a:latin typeface="Calibri" panose="020F0502020204030204" pitchFamily="34" charset="0"/>
              <a:cs typeface="Calibri" panose="020F0502020204030204" pitchFamily="34" charset="0"/>
            </a:endParaRPr>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813"/>
            <a:ext cx="12192000" cy="830997"/>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US" sz="2400" b="1" dirty="0"/>
              <a:t>Dispatch (transmission) </a:t>
            </a:r>
            <a:r>
              <a:rPr lang="en-US" sz="2400" b="1" dirty="0" smtClean="0"/>
              <a:t>of ETPB - Sealing </a:t>
            </a:r>
            <a:r>
              <a:rPr lang="en-US" sz="2400" b="1" dirty="0"/>
              <a:t>of Counterfoils and Marked Copy of Electoral </a:t>
            </a:r>
            <a:r>
              <a:rPr lang="en-US" sz="2400" b="1" dirty="0" smtClean="0"/>
              <a:t>Roll </a:t>
            </a:r>
            <a:r>
              <a:rPr lang="en-US" sz="2400" b="1" dirty="0" smtClean="0">
                <a:solidFill>
                  <a:srgbClr val="FF0000"/>
                </a:solidFill>
              </a:rPr>
              <a:t>(R 23(2)(a) &amp; (b) COER, 1961) – contd.</a:t>
            </a:r>
            <a:endParaRPr lang="en-IN" sz="2400" b="1" dirty="0">
              <a:solidFill>
                <a:srgbClr val="FF0000"/>
              </a:solidFill>
            </a:endParaRPr>
          </a:p>
        </p:txBody>
      </p:sp>
      <p:sp>
        <p:nvSpPr>
          <p:cNvPr id="3" name="Rectangle 2"/>
          <p:cNvSpPr/>
          <p:nvPr/>
        </p:nvSpPr>
        <p:spPr>
          <a:xfrm>
            <a:off x="0" y="5908412"/>
            <a:ext cx="12191999" cy="461665"/>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lvl="0"/>
            <a:r>
              <a:rPr lang="en-US" sz="2400" b="1" dirty="0" smtClean="0">
                <a:solidFill>
                  <a:srgbClr val="FF3399"/>
                </a:solidFill>
              </a:rPr>
              <a:t>NB: These </a:t>
            </a:r>
            <a:r>
              <a:rPr lang="en-US" sz="2400" b="1" dirty="0">
                <a:solidFill>
                  <a:srgbClr val="FF3399"/>
                </a:solidFill>
              </a:rPr>
              <a:t>packets are to be transmitted to DEO for safe custody, after declaration of result.</a:t>
            </a:r>
            <a:endParaRPr lang="en-IN" sz="2400" b="1" dirty="0">
              <a:solidFill>
                <a:srgbClr val="FF3399"/>
              </a:solidFill>
            </a:endParaRPr>
          </a:p>
        </p:txBody>
      </p:sp>
      <p:sp>
        <p:nvSpPr>
          <p:cNvPr id="8" name="Freeform 7"/>
          <p:cNvSpPr/>
          <p:nvPr/>
        </p:nvSpPr>
        <p:spPr>
          <a:xfrm>
            <a:off x="8274437" y="1406750"/>
            <a:ext cx="3533250" cy="4060388"/>
          </a:xfrm>
          <a:custGeom>
            <a:avLst/>
            <a:gdLst>
              <a:gd name="connsiteX0" fmla="*/ 0 w 4060388"/>
              <a:gd name="connsiteY0" fmla="*/ 2030194 h 4060388"/>
              <a:gd name="connsiteX1" fmla="*/ 2030194 w 4060388"/>
              <a:gd name="connsiteY1" fmla="*/ 0 h 4060388"/>
              <a:gd name="connsiteX2" fmla="*/ 4060388 w 4060388"/>
              <a:gd name="connsiteY2" fmla="*/ 2030194 h 4060388"/>
              <a:gd name="connsiteX3" fmla="*/ 2030194 w 4060388"/>
              <a:gd name="connsiteY3" fmla="*/ 4060388 h 4060388"/>
              <a:gd name="connsiteX4" fmla="*/ 0 w 4060388"/>
              <a:gd name="connsiteY4" fmla="*/ 2030194 h 4060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88" h="4060388">
                <a:moveTo>
                  <a:pt x="0" y="2030194"/>
                </a:moveTo>
                <a:cubicBezTo>
                  <a:pt x="0" y="908949"/>
                  <a:pt x="908949" y="0"/>
                  <a:pt x="2030194" y="0"/>
                </a:cubicBezTo>
                <a:cubicBezTo>
                  <a:pt x="3151439" y="0"/>
                  <a:pt x="4060388" y="908949"/>
                  <a:pt x="4060388" y="2030194"/>
                </a:cubicBezTo>
                <a:cubicBezTo>
                  <a:pt x="4060388" y="3151439"/>
                  <a:pt x="3151439" y="4060388"/>
                  <a:pt x="2030194" y="4060388"/>
                </a:cubicBezTo>
                <a:cubicBezTo>
                  <a:pt x="908949" y="4060388"/>
                  <a:pt x="0" y="3151439"/>
                  <a:pt x="0" y="2030194"/>
                </a:cubicBezTo>
                <a:close/>
              </a:path>
            </a:pathLst>
          </a:cu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tx1"/>
          </a:fontRef>
        </p:style>
        <p:txBody>
          <a:bodyPr spcFirstLastPara="0" vert="horz" wrap="square" lIns="818087" tIns="622570" rIns="818087" bIns="622570" numCol="1" spcCol="1270" anchor="ctr" anchorCtr="0">
            <a:noAutofit/>
          </a:bodyPr>
          <a:lstStyle/>
          <a:p>
            <a:pPr lvl="0" algn="ctr" defTabSz="977900">
              <a:lnSpc>
                <a:spcPct val="90000"/>
              </a:lnSpc>
              <a:spcBef>
                <a:spcPct val="0"/>
              </a:spcBef>
              <a:spcAft>
                <a:spcPct val="35000"/>
              </a:spcAft>
            </a:pPr>
            <a:r>
              <a:rPr lang="en-US" sz="2200" kern="1200" dirty="0">
                <a:solidFill>
                  <a:srgbClr val="000000"/>
                </a:solidFill>
                <a:latin typeface="+mn-lt"/>
                <a:cs typeface="Aparajita" pitchFamily="34" charset="0"/>
              </a:rPr>
              <a:t>Brief description of contents inside the packet with date of recording to be mentioned on both these packets and kept in safe custody of RO</a:t>
            </a:r>
            <a:r>
              <a:rPr lang="en-US" sz="2200" kern="1200" dirty="0">
                <a:solidFill>
                  <a:srgbClr val="000000"/>
                </a:solidFill>
                <a:latin typeface="Aparajita" pitchFamily="34" charset="0"/>
                <a:cs typeface="Aparajita" pitchFamily="34" charset="0"/>
              </a:rPr>
              <a:t>.</a:t>
            </a:r>
            <a:endParaRPr lang="en-IN" sz="2200" kern="1200" dirty="0">
              <a:solidFill>
                <a:srgbClr val="000000"/>
              </a:solidFill>
            </a:endParaRPr>
          </a:p>
        </p:txBody>
      </p:sp>
      <p:sp>
        <p:nvSpPr>
          <p:cNvPr id="9" name="Freeform 8"/>
          <p:cNvSpPr/>
          <p:nvPr/>
        </p:nvSpPr>
        <p:spPr>
          <a:xfrm>
            <a:off x="153661" y="1178168"/>
            <a:ext cx="3533250" cy="4060388"/>
          </a:xfrm>
          <a:custGeom>
            <a:avLst/>
            <a:gdLst>
              <a:gd name="connsiteX0" fmla="*/ 0 w 4060388"/>
              <a:gd name="connsiteY0" fmla="*/ 2030194 h 4060388"/>
              <a:gd name="connsiteX1" fmla="*/ 2030194 w 4060388"/>
              <a:gd name="connsiteY1" fmla="*/ 0 h 4060388"/>
              <a:gd name="connsiteX2" fmla="*/ 4060388 w 4060388"/>
              <a:gd name="connsiteY2" fmla="*/ 2030194 h 4060388"/>
              <a:gd name="connsiteX3" fmla="*/ 2030194 w 4060388"/>
              <a:gd name="connsiteY3" fmla="*/ 4060388 h 4060388"/>
              <a:gd name="connsiteX4" fmla="*/ 0 w 4060388"/>
              <a:gd name="connsiteY4" fmla="*/ 2030194 h 4060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88" h="4060388">
                <a:moveTo>
                  <a:pt x="0" y="2030194"/>
                </a:moveTo>
                <a:cubicBezTo>
                  <a:pt x="0" y="908949"/>
                  <a:pt x="908949" y="0"/>
                  <a:pt x="2030194" y="0"/>
                </a:cubicBezTo>
                <a:cubicBezTo>
                  <a:pt x="3151439" y="0"/>
                  <a:pt x="4060388" y="908949"/>
                  <a:pt x="4060388" y="2030194"/>
                </a:cubicBezTo>
                <a:cubicBezTo>
                  <a:pt x="4060388" y="3151439"/>
                  <a:pt x="3151439" y="4060388"/>
                  <a:pt x="2030194" y="4060388"/>
                </a:cubicBezTo>
                <a:cubicBezTo>
                  <a:pt x="908949" y="4060388"/>
                  <a:pt x="0" y="3151439"/>
                  <a:pt x="0" y="2030194"/>
                </a:cubicBezTo>
                <a:close/>
              </a:path>
            </a:pathLst>
          </a:cu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tx1"/>
          </a:fontRef>
        </p:style>
        <p:txBody>
          <a:bodyPr spcFirstLastPara="0" vert="horz" wrap="square" lIns="818087" tIns="625110" rIns="818087" bIns="625110" numCol="1" spcCol="1270" anchor="ctr" anchorCtr="0">
            <a:noAutofit/>
          </a:bodyPr>
          <a:lstStyle/>
          <a:p>
            <a:pPr lvl="0" algn="ctr" defTabSz="1066800">
              <a:lnSpc>
                <a:spcPct val="90000"/>
              </a:lnSpc>
              <a:spcBef>
                <a:spcPct val="0"/>
              </a:spcBef>
              <a:spcAft>
                <a:spcPct val="35000"/>
              </a:spcAft>
            </a:pPr>
            <a:r>
              <a:rPr lang="en-US" sz="2400" kern="1200" dirty="0">
                <a:solidFill>
                  <a:srgbClr val="000000"/>
                </a:solidFill>
                <a:latin typeface="+mn-lt"/>
                <a:cs typeface="Aparajita" pitchFamily="34" charset="0"/>
              </a:rPr>
              <a:t>Counterfoils of postal ballots, issued, shall be sealed by RO in a packet</a:t>
            </a:r>
            <a:r>
              <a:rPr lang="en-US" sz="2400" kern="1200" dirty="0">
                <a:solidFill>
                  <a:srgbClr val="000000"/>
                </a:solidFill>
                <a:latin typeface="Aparajita" pitchFamily="34" charset="0"/>
                <a:cs typeface="Aparajita" pitchFamily="34" charset="0"/>
              </a:rPr>
              <a:t>.</a:t>
            </a:r>
            <a:endParaRPr lang="en-IN" sz="2400" kern="1200" dirty="0">
              <a:solidFill>
                <a:srgbClr val="000000"/>
              </a:solidFill>
            </a:endParaRPr>
          </a:p>
        </p:txBody>
      </p:sp>
      <p:sp>
        <p:nvSpPr>
          <p:cNvPr id="11" name="Freeform 10"/>
          <p:cNvSpPr/>
          <p:nvPr/>
        </p:nvSpPr>
        <p:spPr>
          <a:xfrm>
            <a:off x="4214049" y="1178168"/>
            <a:ext cx="3533250" cy="4060388"/>
          </a:xfrm>
          <a:custGeom>
            <a:avLst/>
            <a:gdLst>
              <a:gd name="connsiteX0" fmla="*/ 0 w 4060388"/>
              <a:gd name="connsiteY0" fmla="*/ 2030194 h 4060388"/>
              <a:gd name="connsiteX1" fmla="*/ 2030194 w 4060388"/>
              <a:gd name="connsiteY1" fmla="*/ 0 h 4060388"/>
              <a:gd name="connsiteX2" fmla="*/ 4060388 w 4060388"/>
              <a:gd name="connsiteY2" fmla="*/ 2030194 h 4060388"/>
              <a:gd name="connsiteX3" fmla="*/ 2030194 w 4060388"/>
              <a:gd name="connsiteY3" fmla="*/ 4060388 h 4060388"/>
              <a:gd name="connsiteX4" fmla="*/ 0 w 4060388"/>
              <a:gd name="connsiteY4" fmla="*/ 2030194 h 4060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88" h="4060388">
                <a:moveTo>
                  <a:pt x="0" y="2030194"/>
                </a:moveTo>
                <a:cubicBezTo>
                  <a:pt x="0" y="908949"/>
                  <a:pt x="908949" y="0"/>
                  <a:pt x="2030194" y="0"/>
                </a:cubicBezTo>
                <a:cubicBezTo>
                  <a:pt x="3151439" y="0"/>
                  <a:pt x="4060388" y="908949"/>
                  <a:pt x="4060388" y="2030194"/>
                </a:cubicBezTo>
                <a:cubicBezTo>
                  <a:pt x="4060388" y="3151439"/>
                  <a:pt x="3151439" y="4060388"/>
                  <a:pt x="2030194" y="4060388"/>
                </a:cubicBezTo>
                <a:cubicBezTo>
                  <a:pt x="908949" y="4060388"/>
                  <a:pt x="0" y="3151439"/>
                  <a:pt x="0" y="2030194"/>
                </a:cubicBezTo>
                <a:close/>
              </a:path>
            </a:pathLst>
          </a:cu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tx1"/>
          </a:fontRef>
        </p:style>
        <p:txBody>
          <a:bodyPr spcFirstLastPara="0" vert="horz" wrap="square" lIns="818087" tIns="625110" rIns="818087" bIns="625110" numCol="1" spcCol="1270" anchor="ctr" anchorCtr="0">
            <a:noAutofit/>
          </a:bodyPr>
          <a:lstStyle/>
          <a:p>
            <a:pPr lvl="0" algn="ctr" defTabSz="1066800">
              <a:lnSpc>
                <a:spcPct val="90000"/>
              </a:lnSpc>
              <a:spcBef>
                <a:spcPct val="0"/>
              </a:spcBef>
              <a:spcAft>
                <a:spcPct val="35000"/>
              </a:spcAft>
            </a:pPr>
            <a:r>
              <a:rPr lang="en-US" sz="2400" kern="1200" dirty="0">
                <a:solidFill>
                  <a:srgbClr val="000000"/>
                </a:solidFill>
                <a:latin typeface="+mn-lt"/>
                <a:cs typeface="Aparajita" pitchFamily="34" charset="0"/>
              </a:rPr>
              <a:t>Marked copy of last part of Electoral roll relating to service voters, to be sealed in separate packet</a:t>
            </a:r>
            <a:r>
              <a:rPr lang="en-US" sz="2400" kern="1200" dirty="0">
                <a:solidFill>
                  <a:srgbClr val="000000"/>
                </a:solidFill>
                <a:latin typeface="Aparajita" pitchFamily="34" charset="0"/>
                <a:cs typeface="Aparajita" pitchFamily="34" charset="0"/>
              </a:rPr>
              <a:t>.</a:t>
            </a:r>
            <a:endParaRPr lang="en-IN" sz="2400" kern="12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6041"/>
            <a:ext cx="12191999" cy="1754326"/>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US" sz="3600" b="1" dirty="0" smtClean="0"/>
              <a:t>Dispatch/ </a:t>
            </a:r>
            <a:r>
              <a:rPr lang="en-US" sz="3600" b="1" dirty="0"/>
              <a:t>Issue of Postal Ballot to Special </a:t>
            </a:r>
            <a:r>
              <a:rPr lang="en-US" sz="3600" b="1" dirty="0" smtClean="0"/>
              <a:t>Voters </a:t>
            </a:r>
            <a:r>
              <a:rPr lang="en-US" sz="3600" b="1" dirty="0">
                <a:solidFill>
                  <a:srgbClr val="FF0000"/>
                </a:solidFill>
              </a:rPr>
              <a:t>(R 23(2)(a) &amp; (b) COER, 1961)</a:t>
            </a:r>
            <a:endParaRPr lang="en-IN" sz="3600" b="1" dirty="0">
              <a:solidFill>
                <a:srgbClr val="FF0000"/>
              </a:solidFill>
            </a:endParaRPr>
          </a:p>
          <a:p>
            <a:pPr algn="ctr"/>
            <a:r>
              <a:rPr lang="en-US" sz="3600" b="1" dirty="0" smtClean="0"/>
              <a:t>  </a:t>
            </a:r>
            <a:endParaRPr lang="en-IN" sz="3600" b="1" dirty="0"/>
          </a:p>
        </p:txBody>
      </p:sp>
      <p:sp>
        <p:nvSpPr>
          <p:cNvPr id="3" name="Rectangle 2"/>
          <p:cNvSpPr/>
          <p:nvPr/>
        </p:nvSpPr>
        <p:spPr>
          <a:xfrm>
            <a:off x="0" y="1752600"/>
            <a:ext cx="12191999" cy="4832092"/>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lvl="0"/>
            <a:r>
              <a:rPr lang="en-US" sz="2800" b="1" dirty="0" smtClean="0"/>
              <a:t>Mode of delivery of PB to Special Voters –</a:t>
            </a:r>
          </a:p>
          <a:p>
            <a:pPr lvl="0"/>
            <a:r>
              <a:rPr lang="en-US" sz="2800" b="1" dirty="0" smtClean="0"/>
              <a:t> </a:t>
            </a:r>
          </a:p>
          <a:p>
            <a:pPr marL="571500" lvl="0" indent="-571500">
              <a:buFont typeface="Wingdings" panose="05000000000000000000" pitchFamily="2" charset="2"/>
              <a:buChar char="§"/>
            </a:pPr>
            <a:r>
              <a:rPr lang="en-US" sz="2800" dirty="0" smtClean="0"/>
              <a:t>PB may be delivered or caused </a:t>
            </a:r>
            <a:r>
              <a:rPr lang="en-US" sz="2800" dirty="0"/>
              <a:t>to be </a:t>
            </a:r>
            <a:r>
              <a:rPr lang="en-US" sz="2800" dirty="0" smtClean="0"/>
              <a:t>delivered </a:t>
            </a:r>
            <a:r>
              <a:rPr lang="en-US" sz="2800" b="1" i="1" u="sng" dirty="0" smtClean="0"/>
              <a:t>personally </a:t>
            </a:r>
            <a:r>
              <a:rPr lang="en-US" sz="2800" dirty="0" smtClean="0"/>
              <a:t>to </a:t>
            </a:r>
            <a:r>
              <a:rPr lang="en-US" sz="2800" dirty="0"/>
              <a:t>a </a:t>
            </a:r>
            <a:r>
              <a:rPr lang="en-US" sz="2800" b="1" i="1" u="sng" dirty="0"/>
              <a:t>special voter </a:t>
            </a:r>
            <a:r>
              <a:rPr lang="en-US" sz="2800" dirty="0"/>
              <a:t>in place of sending by registered post.</a:t>
            </a:r>
          </a:p>
          <a:p>
            <a:pPr marL="457200" lvl="0" indent="-457200">
              <a:buFont typeface="Wingdings" panose="05000000000000000000" pitchFamily="2" charset="2"/>
              <a:buChar char="§"/>
            </a:pPr>
            <a:endParaRPr lang="en-US" sz="2800" dirty="0"/>
          </a:p>
          <a:p>
            <a:pPr marL="571500" lvl="0" indent="-571500">
              <a:buFont typeface="Wingdings" panose="05000000000000000000" pitchFamily="2" charset="2"/>
              <a:buChar char="§"/>
            </a:pPr>
            <a:r>
              <a:rPr lang="en-US" sz="2800" dirty="0" smtClean="0"/>
              <a:t>PB to be </a:t>
            </a:r>
            <a:r>
              <a:rPr lang="en-US" sz="2800" dirty="0"/>
              <a:t>issued as expeditiously as possible.</a:t>
            </a:r>
          </a:p>
          <a:p>
            <a:pPr marL="457200" indent="-457200">
              <a:buFont typeface="Wingdings" panose="05000000000000000000" pitchFamily="2" charset="2"/>
              <a:buChar char="§"/>
            </a:pPr>
            <a:endParaRPr lang="en-IN" sz="2800" dirty="0"/>
          </a:p>
          <a:p>
            <a:pPr marL="457200" indent="-457200">
              <a:buFont typeface="Wingdings" panose="05000000000000000000" pitchFamily="2" charset="2"/>
              <a:buChar char="§"/>
            </a:pPr>
            <a:r>
              <a:rPr lang="en-US" sz="2800" dirty="0" smtClean="0"/>
              <a:t>Write </a:t>
            </a:r>
            <a:r>
              <a:rPr lang="en-US" sz="2800" dirty="0"/>
              <a:t>"</a:t>
            </a:r>
            <a:r>
              <a:rPr lang="en-US" sz="2800" b="1" i="1" u="sng" dirty="0"/>
              <a:t>W</a:t>
            </a:r>
            <a:r>
              <a:rPr lang="en-US" sz="2800" dirty="0"/>
              <a:t>" on the cover in </a:t>
            </a:r>
            <a:r>
              <a:rPr lang="en-US" sz="2800" b="1" dirty="0">
                <a:solidFill>
                  <a:srgbClr val="0070C0"/>
                </a:solidFill>
              </a:rPr>
              <a:t>Form 13 C</a:t>
            </a:r>
            <a:r>
              <a:rPr lang="en-US" sz="2800" dirty="0"/>
              <a:t> (Outer Envelope) in case of </a:t>
            </a:r>
            <a:r>
              <a:rPr lang="en-US" sz="2800" b="1" i="1" u="sng" dirty="0"/>
              <a:t>female voter</a:t>
            </a:r>
            <a:r>
              <a:rPr lang="en-US" sz="2800" dirty="0" smtClean="0"/>
              <a:t>.</a:t>
            </a:r>
          </a:p>
          <a:p>
            <a:endParaRPr lang="en-US" sz="2800" b="1" dirty="0" smtClean="0">
              <a:solidFill>
                <a:srgbClr val="FF3399"/>
              </a:solidFill>
            </a:endParaRPr>
          </a:p>
          <a:p>
            <a:r>
              <a:rPr lang="en-US" sz="2800" b="1" dirty="0" smtClean="0">
                <a:solidFill>
                  <a:srgbClr val="FF3399"/>
                </a:solidFill>
              </a:rPr>
              <a:t>NB: Please note special marking for female voters</a:t>
            </a:r>
            <a:endParaRPr lang="en-IN" sz="2800" b="1" dirty="0">
              <a:solidFill>
                <a:srgbClr val="FF3399"/>
              </a:solidFill>
            </a:endParaRPr>
          </a:p>
          <a:p>
            <a:pPr marL="609600" indent="-609600">
              <a:buFont typeface="Wingdings" panose="05000000000000000000" pitchFamily="2" charset="2"/>
              <a:buChar char="ü"/>
            </a:pPr>
            <a:endParaRPr lang="en-IN" sz="2800" dirty="0"/>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347"/>
            <a:ext cx="12192000" cy="1325563"/>
          </a:xfrm>
          <a:noFill/>
          <a:ln>
            <a:noFill/>
          </a:ln>
        </p:spPr>
        <p:txBody>
          <a:bodyPr>
            <a:noAutofit/>
          </a:bodyPr>
          <a:lstStyle/>
          <a:p>
            <a:pPr algn="ctr">
              <a:lnSpc>
                <a:spcPct val="150000"/>
              </a:lnSpc>
            </a:pPr>
            <a:r>
              <a:rPr lang="en-IN" sz="2400" b="1" dirty="0"/>
              <a:t> Notified voters -Absentee </a:t>
            </a:r>
            <a:r>
              <a:rPr lang="en-IN" sz="2400" b="1" dirty="0" smtClean="0"/>
              <a:t>voters </a:t>
            </a:r>
            <a:r>
              <a:rPr lang="en-IN" sz="2400" b="1" dirty="0" smtClean="0">
                <a:solidFill>
                  <a:srgbClr val="FF0000"/>
                </a:solidFill>
              </a:rPr>
              <a:t>(S 60(c) RPA 1951, R 18(a) COER, 1961) </a:t>
            </a:r>
            <a:r>
              <a:rPr lang="en-IN" sz="2400" b="1" dirty="0"/>
              <a:t>– Process – applying - Distribution of </a:t>
            </a:r>
            <a:r>
              <a:rPr lang="en-IN" sz="2400" b="1" dirty="0">
                <a:solidFill>
                  <a:srgbClr val="0070C0"/>
                </a:solidFill>
              </a:rPr>
              <a:t>Form 12D </a:t>
            </a:r>
            <a:r>
              <a:rPr lang="en-IN" sz="2400" b="1" dirty="0"/>
              <a:t>- dispatch to different categories – collection </a:t>
            </a:r>
            <a:r>
              <a:rPr lang="en-IN" sz="2400" b="1" dirty="0" smtClean="0"/>
              <a:t>process of different categories – process of deposit – slides (27 – 40) w.r.t AVSC, AVPD, AVES and AVCO</a:t>
            </a:r>
            <a:endParaRPr lang="en-IN" sz="2400" b="1" dirty="0"/>
          </a:p>
        </p:txBody>
      </p:sp>
      <p:sp>
        <p:nvSpPr>
          <p:cNvPr id="3" name="Content Placeholder 2"/>
          <p:cNvSpPr>
            <a:spLocks noGrp="1"/>
          </p:cNvSpPr>
          <p:nvPr>
            <p:ph idx="1"/>
          </p:nvPr>
        </p:nvSpPr>
        <p:spPr>
          <a:xfrm>
            <a:off x="251791" y="2044070"/>
            <a:ext cx="11449878" cy="4351338"/>
          </a:xfrm>
          <a:noFill/>
          <a:ln>
            <a:noFill/>
          </a:ln>
        </p:spPr>
        <p:txBody>
          <a:bodyPr>
            <a:normAutofit/>
          </a:bodyPr>
          <a:lstStyle/>
          <a:p>
            <a:pPr marL="0" indent="0" algn="just">
              <a:buNone/>
            </a:pPr>
            <a:r>
              <a:rPr lang="en-US" sz="2400" b="1" dirty="0" smtClean="0"/>
              <a:t>Dedicated ARO for Absentee Voters</a:t>
            </a:r>
          </a:p>
          <a:p>
            <a:pPr algn="just"/>
            <a:r>
              <a:rPr lang="en-US" sz="2400" dirty="0" smtClean="0"/>
              <a:t>Sr</a:t>
            </a:r>
            <a:r>
              <a:rPr lang="en-US" sz="2400" dirty="0"/>
              <a:t>. Citizen (above 80 </a:t>
            </a:r>
            <a:r>
              <a:rPr lang="en-US" sz="2400" dirty="0" err="1"/>
              <a:t>Yrs</a:t>
            </a:r>
            <a:r>
              <a:rPr lang="en-US" sz="2400" dirty="0"/>
              <a:t>) (AVSC), </a:t>
            </a:r>
            <a:r>
              <a:rPr lang="en-US" sz="2400" dirty="0" smtClean="0"/>
              <a:t>PwD </a:t>
            </a:r>
            <a:r>
              <a:rPr lang="en-US" sz="2400" dirty="0"/>
              <a:t>Electors (AVPD), Voters on duty in Essential Services (AVES), Covid-19 infected electors (AVCO) are </a:t>
            </a:r>
            <a:r>
              <a:rPr lang="en-US" sz="2400" dirty="0" smtClean="0"/>
              <a:t>notified as </a:t>
            </a:r>
            <a:r>
              <a:rPr lang="en-US" sz="2400" dirty="0"/>
              <a:t>absentee voters. </a:t>
            </a:r>
          </a:p>
          <a:p>
            <a:pPr algn="just"/>
            <a:endParaRPr lang="en-US" sz="2400" dirty="0"/>
          </a:p>
          <a:p>
            <a:pPr algn="just"/>
            <a:r>
              <a:rPr lang="en-US" sz="2400" dirty="0"/>
              <a:t> </a:t>
            </a:r>
            <a:r>
              <a:rPr lang="en-US" sz="2400" b="1" i="1" u="sng" dirty="0"/>
              <a:t>One ARO </a:t>
            </a:r>
            <a:r>
              <a:rPr lang="en-US" sz="2400" dirty="0"/>
              <a:t>is  assigned to handle all work related to PB voting by Absentee Voters. Such ARO will be responsible to carry forward the postal voting </a:t>
            </a:r>
            <a:r>
              <a:rPr lang="en-US" sz="2400" dirty="0" smtClean="0"/>
              <a:t>program </a:t>
            </a:r>
            <a:r>
              <a:rPr lang="en-US" sz="2400" dirty="0"/>
              <a:t>from the stage of receipt of applications in </a:t>
            </a:r>
            <a:r>
              <a:rPr lang="en-US" sz="2400" b="1" dirty="0">
                <a:solidFill>
                  <a:srgbClr val="0070C0"/>
                </a:solidFill>
              </a:rPr>
              <a:t>Form 12D</a:t>
            </a:r>
            <a:r>
              <a:rPr lang="en-US" sz="2400" dirty="0"/>
              <a:t>, and take all necessary action in this </a:t>
            </a:r>
            <a:r>
              <a:rPr lang="en-US" sz="2400" dirty="0" smtClean="0"/>
              <a:t>regard</a:t>
            </a:r>
          </a:p>
          <a:p>
            <a:pPr marL="0" indent="0" algn="just">
              <a:buNone/>
            </a:pPr>
            <a:endParaRPr lang="en-US" sz="2400" b="1" dirty="0" smtClean="0">
              <a:solidFill>
                <a:srgbClr val="FF3399"/>
              </a:solidFill>
            </a:endParaRPr>
          </a:p>
          <a:p>
            <a:pPr marL="0" indent="0" algn="just">
              <a:buNone/>
            </a:pPr>
            <a:r>
              <a:rPr lang="en-US" sz="2400" b="1" dirty="0" smtClean="0">
                <a:solidFill>
                  <a:srgbClr val="FF3399"/>
                </a:solidFill>
              </a:rPr>
              <a:t>NB: This is a new Category segregated for special voting facility after 2019 Lok Sabha election and hence it is possible that some CEOs/DEOs/ROs may be dealing with this category for the first time </a:t>
            </a:r>
            <a:endParaRPr lang="en-IN" sz="2400" dirty="0"/>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423612"/>
            <a:ext cx="12192000" cy="571500"/>
          </a:xfrm>
          <a:noFill/>
          <a:ln>
            <a:noFill/>
          </a:ln>
          <a:effectLst/>
        </p:spPr>
        <p:txBody>
          <a:bodyPr>
            <a:normAutofit fontScale="90000"/>
          </a:bodyPr>
          <a:lstStyle/>
          <a:p>
            <a:r>
              <a:rPr lang="en-IN" b="1" dirty="0"/>
              <a:t>Process for applying for PB by absentee </a:t>
            </a:r>
            <a:r>
              <a:rPr lang="en-IN" b="1" dirty="0" smtClean="0"/>
              <a:t>voters – Contd.</a:t>
            </a:r>
            <a:endParaRPr lang="en-IN" b="1" dirty="0"/>
          </a:p>
        </p:txBody>
      </p:sp>
      <p:sp>
        <p:nvSpPr>
          <p:cNvPr id="3" name="Content Placeholder 2"/>
          <p:cNvSpPr>
            <a:spLocks noGrp="1"/>
          </p:cNvSpPr>
          <p:nvPr>
            <p:ph idx="1"/>
          </p:nvPr>
        </p:nvSpPr>
        <p:spPr>
          <a:xfrm>
            <a:off x="482048" y="1419563"/>
            <a:ext cx="11232624" cy="4351338"/>
          </a:xfrm>
          <a:noFill/>
          <a:ln>
            <a:noFill/>
          </a:ln>
        </p:spPr>
        <p:txBody>
          <a:bodyPr>
            <a:normAutofit fontScale="92500" lnSpcReduction="20000"/>
          </a:bodyPr>
          <a:lstStyle/>
          <a:p>
            <a:pPr marL="0" indent="0">
              <a:buNone/>
            </a:pPr>
            <a:r>
              <a:rPr lang="en-US" dirty="0" smtClean="0">
                <a:effectLst/>
                <a:ea typeface="Tahoma" panose="020B0604030504040204" pitchFamily="34" charset="0"/>
                <a:cs typeface="Tahoma" panose="020B0604030504040204" pitchFamily="34" charset="0"/>
              </a:rPr>
              <a:t>Timelines and documents required for Absentee Voters: </a:t>
            </a:r>
          </a:p>
          <a:p>
            <a:pPr marL="0" indent="0">
              <a:buNone/>
            </a:pPr>
            <a:endParaRPr lang="en-US" dirty="0" smtClean="0">
              <a:effectLst/>
              <a:ea typeface="Tahoma" panose="020B0604030504040204" pitchFamily="34" charset="0"/>
              <a:cs typeface="Tahoma" panose="020B0604030504040204" pitchFamily="34" charset="0"/>
            </a:endParaRPr>
          </a:p>
          <a:p>
            <a:r>
              <a:rPr lang="en-US" dirty="0" smtClean="0">
                <a:effectLst/>
                <a:ea typeface="Tahoma" panose="020B0604030504040204" pitchFamily="34" charset="0"/>
                <a:cs typeface="Tahoma" panose="020B0604030504040204" pitchFamily="34" charset="0"/>
              </a:rPr>
              <a:t>Intimation </a:t>
            </a:r>
            <a:r>
              <a:rPr lang="en-US" dirty="0">
                <a:effectLst/>
                <a:ea typeface="Tahoma" panose="020B0604030504040204" pitchFamily="34" charset="0"/>
                <a:cs typeface="Tahoma" panose="020B0604030504040204" pitchFamily="34" charset="0"/>
              </a:rPr>
              <a:t>is given </a:t>
            </a:r>
            <a:r>
              <a:rPr lang="en-US" dirty="0" smtClean="0">
                <a:ea typeface="Tahoma" panose="020B0604030504040204" pitchFamily="34" charset="0"/>
                <a:cs typeface="Tahoma" panose="020B0604030504040204" pitchFamily="34" charset="0"/>
              </a:rPr>
              <a:t>to </a:t>
            </a:r>
            <a:r>
              <a:rPr lang="en-US" dirty="0">
                <a:ea typeface="Tahoma" panose="020B0604030504040204" pitchFamily="34" charset="0"/>
                <a:cs typeface="Tahoma" panose="020B0604030504040204" pitchFamily="34" charset="0"/>
              </a:rPr>
              <a:t>ARO in </a:t>
            </a:r>
            <a:r>
              <a:rPr lang="en-US" b="1" dirty="0" smtClean="0">
                <a:solidFill>
                  <a:srgbClr val="0070C0"/>
                </a:solidFill>
                <a:ea typeface="Tahoma" panose="020B0604030504040204" pitchFamily="34" charset="0"/>
                <a:cs typeface="Tahoma" panose="020B0604030504040204" pitchFamily="34" charset="0"/>
              </a:rPr>
              <a:t>Form </a:t>
            </a:r>
            <a:r>
              <a:rPr lang="en-US" b="1" dirty="0">
                <a:solidFill>
                  <a:srgbClr val="0070C0"/>
                </a:solidFill>
                <a:ea typeface="Tahoma" panose="020B0604030504040204" pitchFamily="34" charset="0"/>
                <a:cs typeface="Tahoma" panose="020B0604030504040204" pitchFamily="34" charset="0"/>
              </a:rPr>
              <a:t>12D</a:t>
            </a:r>
            <a:r>
              <a:rPr lang="en-US" dirty="0">
                <a:ea typeface="Tahoma" panose="020B0604030504040204" pitchFamily="34" charset="0"/>
                <a:cs typeface="Tahoma" panose="020B0604030504040204" pitchFamily="34" charset="0"/>
              </a:rPr>
              <a:t>, giving all particulars in the form.</a:t>
            </a:r>
          </a:p>
          <a:p>
            <a:endParaRPr lang="en-US" dirty="0">
              <a:ea typeface="Tahoma" panose="020B0604030504040204" pitchFamily="34" charset="0"/>
              <a:cs typeface="Tahoma" panose="020B0604030504040204" pitchFamily="34" charset="0"/>
            </a:endParaRPr>
          </a:p>
          <a:p>
            <a:pPr algn="just"/>
            <a:r>
              <a:rPr lang="en-IN" dirty="0" smtClean="0">
                <a:ea typeface="Tahoma" panose="020B0604030504040204" pitchFamily="34" charset="0"/>
                <a:cs typeface="Tahoma" panose="020B0604030504040204" pitchFamily="34" charset="0"/>
              </a:rPr>
              <a:t>Intimation </a:t>
            </a:r>
            <a:r>
              <a:rPr lang="en-IN" dirty="0" smtClean="0">
                <a:effectLst/>
                <a:ea typeface="Tahoma" panose="020B0604030504040204" pitchFamily="34" charset="0"/>
                <a:cs typeface="Tahoma" panose="020B0604030504040204" pitchFamily="34" charset="0"/>
              </a:rPr>
              <a:t>should </a:t>
            </a:r>
            <a:r>
              <a:rPr lang="en-IN" dirty="0">
                <a:effectLst/>
                <a:ea typeface="Tahoma" panose="020B0604030504040204" pitchFamily="34" charset="0"/>
                <a:cs typeface="Tahoma" panose="020B0604030504040204" pitchFamily="34" charset="0"/>
              </a:rPr>
              <a:t>reach </a:t>
            </a:r>
            <a:r>
              <a:rPr lang="en-IN" dirty="0" smtClean="0">
                <a:effectLst/>
                <a:ea typeface="Tahoma" panose="020B0604030504040204" pitchFamily="34" charset="0"/>
                <a:cs typeface="Tahoma" panose="020B0604030504040204" pitchFamily="34" charset="0"/>
              </a:rPr>
              <a:t>the </a:t>
            </a:r>
            <a:r>
              <a:rPr lang="en-IN" dirty="0">
                <a:effectLst/>
                <a:ea typeface="Tahoma" panose="020B0604030504040204" pitchFamily="34" charset="0"/>
                <a:cs typeface="Tahoma" panose="020B0604030504040204" pitchFamily="34" charset="0"/>
              </a:rPr>
              <a:t>RO/ARO </a:t>
            </a:r>
            <a:r>
              <a:rPr lang="en-IN" dirty="0" smtClean="0">
                <a:effectLst/>
                <a:ea typeface="Tahoma" panose="020B0604030504040204" pitchFamily="34" charset="0"/>
                <a:cs typeface="Tahoma" panose="020B0604030504040204" pitchFamily="34" charset="0"/>
              </a:rPr>
              <a:t>within </a:t>
            </a:r>
            <a:r>
              <a:rPr lang="en-IN" b="1" dirty="0" smtClean="0">
                <a:effectLst/>
                <a:ea typeface="Tahoma" panose="020B0604030504040204" pitchFamily="34" charset="0"/>
                <a:cs typeface="Tahoma" panose="020B0604030504040204" pitchFamily="34" charset="0"/>
              </a:rPr>
              <a:t>5 days from issue </a:t>
            </a:r>
            <a:r>
              <a:rPr lang="en-IN" b="1" dirty="0">
                <a:effectLst/>
                <a:ea typeface="Tahoma" panose="020B0604030504040204" pitchFamily="34" charset="0"/>
                <a:cs typeface="Tahoma" panose="020B0604030504040204" pitchFamily="34" charset="0"/>
              </a:rPr>
              <a:t>of notification</a:t>
            </a:r>
            <a:r>
              <a:rPr lang="en-IN" dirty="0">
                <a:effectLst/>
                <a:ea typeface="Tahoma" panose="020B0604030504040204" pitchFamily="34" charset="0"/>
                <a:cs typeface="Tahoma" panose="020B0604030504040204" pitchFamily="34" charset="0"/>
              </a:rPr>
              <a:t>.</a:t>
            </a:r>
          </a:p>
          <a:p>
            <a:pPr algn="just"/>
            <a:endParaRPr lang="en-US" dirty="0">
              <a:ea typeface="Tahoma" panose="020B0604030504040204" pitchFamily="34" charset="0"/>
              <a:cs typeface="Tahoma" panose="020B0604030504040204" pitchFamily="34" charset="0"/>
            </a:endParaRPr>
          </a:p>
          <a:p>
            <a:pPr algn="just"/>
            <a:r>
              <a:rPr lang="en-IN" dirty="0">
                <a:ea typeface="Tahoma" panose="020B0604030504040204" pitchFamily="34" charset="0"/>
                <a:cs typeface="Tahoma" panose="020B0604030504040204" pitchFamily="34" charset="0"/>
              </a:rPr>
              <a:t>In cases of </a:t>
            </a:r>
            <a:r>
              <a:rPr lang="en-IN" b="1" i="1" u="sng" dirty="0" err="1" smtClean="0">
                <a:effectLst/>
                <a:ea typeface="Tahoma" panose="020B0604030504040204" pitchFamily="34" charset="0"/>
                <a:cs typeface="Tahoma" panose="020B0604030504040204" pitchFamily="34" charset="0"/>
              </a:rPr>
              <a:t>Covid</a:t>
            </a:r>
            <a:r>
              <a:rPr lang="en-IN" b="1" i="1" u="sng" dirty="0" smtClean="0">
                <a:effectLst/>
                <a:ea typeface="Tahoma" panose="020B0604030504040204" pitchFamily="34" charset="0"/>
                <a:cs typeface="Tahoma" panose="020B0604030504040204" pitchFamily="34" charset="0"/>
              </a:rPr>
              <a:t> </a:t>
            </a:r>
            <a:r>
              <a:rPr lang="en-IN" b="1" i="1" u="sng" dirty="0">
                <a:effectLst/>
                <a:ea typeface="Tahoma" panose="020B0604030504040204" pitchFamily="34" charset="0"/>
                <a:cs typeface="Tahoma" panose="020B0604030504040204" pitchFamily="34" charset="0"/>
              </a:rPr>
              <a:t>patients </a:t>
            </a:r>
            <a:r>
              <a:rPr lang="en-IN" dirty="0">
                <a:effectLst/>
                <a:ea typeface="Tahoma" panose="020B0604030504040204" pitchFamily="34" charset="0"/>
                <a:cs typeface="Tahoma" panose="020B0604030504040204" pitchFamily="34" charset="0"/>
              </a:rPr>
              <a:t>- </a:t>
            </a:r>
            <a:r>
              <a:rPr lang="en-IN" b="1" dirty="0">
                <a:solidFill>
                  <a:srgbClr val="0070C0"/>
                </a:solidFill>
                <a:ea typeface="Tahoma" panose="020B0604030504040204" pitchFamily="34" charset="0"/>
                <a:cs typeface="Tahoma" panose="020B0604030504040204" pitchFamily="34" charset="0"/>
              </a:rPr>
              <a:t>Form 12D- </a:t>
            </a:r>
            <a:r>
              <a:rPr lang="en-IN" dirty="0">
                <a:effectLst/>
                <a:ea typeface="Tahoma" panose="020B0604030504040204" pitchFamily="34" charset="0"/>
                <a:cs typeface="Tahoma" panose="020B0604030504040204" pitchFamily="34" charset="0"/>
              </a:rPr>
              <a:t>should be accompanied by  certificate/ instructions from competent health authorities. </a:t>
            </a:r>
            <a:endParaRPr lang="en-IN" dirty="0" smtClean="0">
              <a:effectLst/>
              <a:ea typeface="Tahoma" panose="020B0604030504040204" pitchFamily="34" charset="0"/>
              <a:cs typeface="Tahoma" panose="020B0604030504040204" pitchFamily="34" charset="0"/>
            </a:endParaRPr>
          </a:p>
          <a:p>
            <a:pPr algn="just"/>
            <a:endParaRPr lang="en-IN" dirty="0">
              <a:effectLst/>
              <a:ea typeface="Tahoma" panose="020B0604030504040204" pitchFamily="34" charset="0"/>
              <a:cs typeface="Tahoma" panose="020B0604030504040204" pitchFamily="34" charset="0"/>
            </a:endParaRPr>
          </a:p>
          <a:p>
            <a:pPr algn="just"/>
            <a:r>
              <a:rPr lang="en-IN" dirty="0">
                <a:effectLst/>
                <a:ea typeface="Tahoma" panose="020B0604030504040204" pitchFamily="34" charset="0"/>
                <a:cs typeface="Tahoma" panose="020B0604030504040204" pitchFamily="34" charset="0"/>
              </a:rPr>
              <a:t>In case of </a:t>
            </a:r>
            <a:r>
              <a:rPr lang="en-IN" b="1" i="1" u="sng" dirty="0" smtClean="0">
                <a:ea typeface="Tahoma" panose="020B0604030504040204" pitchFamily="34" charset="0"/>
                <a:cs typeface="Tahoma" panose="020B0604030504040204" pitchFamily="34" charset="0"/>
              </a:rPr>
              <a:t>PwD</a:t>
            </a:r>
            <a:r>
              <a:rPr lang="en-IN" dirty="0" smtClean="0">
                <a:ea typeface="Tahoma" panose="020B0604030504040204" pitchFamily="34" charset="0"/>
                <a:cs typeface="Tahoma" panose="020B0604030504040204" pitchFamily="34" charset="0"/>
              </a:rPr>
              <a:t> </a:t>
            </a:r>
            <a:r>
              <a:rPr lang="en-IN" dirty="0">
                <a:ea typeface="Tahoma" panose="020B0604030504040204" pitchFamily="34" charset="0"/>
                <a:cs typeface="Tahoma" panose="020B0604030504040204" pitchFamily="34" charset="0"/>
              </a:rPr>
              <a:t>voters</a:t>
            </a:r>
            <a:r>
              <a:rPr lang="en-IN" dirty="0">
                <a:effectLst/>
                <a:ea typeface="Tahoma" panose="020B0604030504040204" pitchFamily="34" charset="0"/>
                <a:cs typeface="Tahoma" panose="020B0604030504040204" pitchFamily="34" charset="0"/>
              </a:rPr>
              <a:t>, who opt for PB, </a:t>
            </a:r>
            <a:r>
              <a:rPr lang="en-IN" b="1" dirty="0">
                <a:solidFill>
                  <a:srgbClr val="0070C0"/>
                </a:solidFill>
                <a:ea typeface="Tahoma" panose="020B0604030504040204" pitchFamily="34" charset="0"/>
                <a:cs typeface="Tahoma" panose="020B0604030504040204" pitchFamily="34" charset="0"/>
              </a:rPr>
              <a:t>From 12D</a:t>
            </a:r>
            <a:r>
              <a:rPr lang="en-IN" dirty="0">
                <a:effectLst/>
                <a:ea typeface="Tahoma" panose="020B0604030504040204" pitchFamily="34" charset="0"/>
                <a:cs typeface="Tahoma" panose="020B0604030504040204" pitchFamily="34" charset="0"/>
              </a:rPr>
              <a:t>, should be accompanied  </a:t>
            </a:r>
            <a:r>
              <a:rPr lang="en-IN" dirty="0" smtClean="0">
                <a:effectLst/>
                <a:ea typeface="Tahoma" panose="020B0604030504040204" pitchFamily="34" charset="0"/>
                <a:cs typeface="Tahoma" panose="020B0604030504040204" pitchFamily="34" charset="0"/>
              </a:rPr>
              <a:t>by </a:t>
            </a:r>
            <a:r>
              <a:rPr lang="en-IN" b="1" i="1" u="sng" dirty="0" smtClean="0">
                <a:ea typeface="Tahoma" panose="020B0604030504040204" pitchFamily="34" charset="0"/>
                <a:cs typeface="Tahoma" panose="020B0604030504040204" pitchFamily="34" charset="0"/>
              </a:rPr>
              <a:t>Benchmark D</a:t>
            </a:r>
            <a:r>
              <a:rPr lang="en-IN" b="1" i="1" u="sng" dirty="0" smtClean="0">
                <a:effectLst/>
                <a:ea typeface="Tahoma" panose="020B0604030504040204" pitchFamily="34" charset="0"/>
                <a:cs typeface="Tahoma" panose="020B0604030504040204" pitchFamily="34" charset="0"/>
              </a:rPr>
              <a:t>isability </a:t>
            </a:r>
            <a:r>
              <a:rPr lang="en-IN" b="1" i="1" u="sng" dirty="0">
                <a:ea typeface="Tahoma" panose="020B0604030504040204" pitchFamily="34" charset="0"/>
                <a:cs typeface="Tahoma" panose="020B0604030504040204" pitchFamily="34" charset="0"/>
              </a:rPr>
              <a:t>C</a:t>
            </a:r>
            <a:r>
              <a:rPr lang="en-IN" b="1" i="1" u="sng" dirty="0">
                <a:effectLst/>
                <a:ea typeface="Tahoma" panose="020B0604030504040204" pitchFamily="34" charset="0"/>
                <a:cs typeface="Tahoma" panose="020B0604030504040204" pitchFamily="34" charset="0"/>
              </a:rPr>
              <a:t>ertificate </a:t>
            </a:r>
            <a:r>
              <a:rPr lang="en-IN" dirty="0">
                <a:effectLst/>
                <a:ea typeface="Tahoma" panose="020B0604030504040204" pitchFamily="34" charset="0"/>
                <a:cs typeface="Tahoma" panose="020B0604030504040204" pitchFamily="34" charset="0"/>
              </a:rPr>
              <a:t>issued by the competent authority. </a:t>
            </a:r>
            <a:endParaRPr lang="en-US" dirty="0">
              <a:ea typeface="Tahoma" panose="020B0604030504040204" pitchFamily="34" charset="0"/>
              <a:cs typeface="Tahoma" panose="020B0604030504040204" pitchFamily="34" charset="0"/>
            </a:endParaRPr>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z="4000" b="1" dirty="0"/>
              <a:t>	</a:t>
            </a:r>
            <a:r>
              <a:rPr lang="en-US" sz="4000" b="1" dirty="0">
                <a:latin typeface="Calibri" panose="020F0502020204030204" pitchFamily="34" charset="0"/>
                <a:cs typeface="Calibri" panose="020F0502020204030204" pitchFamily="34" charset="0"/>
              </a:rPr>
              <a:t>	</a:t>
            </a:r>
            <a:r>
              <a:rPr lang="en-US" sz="4000" b="1" dirty="0" smtClean="0">
                <a:latin typeface="Calibri" panose="020F0502020204030204" pitchFamily="34" charset="0"/>
                <a:cs typeface="Calibri" panose="020F0502020204030204" pitchFamily="34" charset="0"/>
              </a:rPr>
              <a:t>The presentation covers:</a:t>
            </a:r>
            <a:endParaRPr lang="en-IN"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47700" y="2079625"/>
            <a:ext cx="11036300" cy="4351338"/>
          </a:xfrm>
        </p:spPr>
        <p:txBody>
          <a:bodyPr>
            <a:normAutofit/>
          </a:bodyPr>
          <a:lstStyle/>
          <a:p>
            <a:r>
              <a:rPr lang="en-IN" sz="2800" dirty="0" smtClean="0"/>
              <a:t>Relevant </a:t>
            </a:r>
            <a:r>
              <a:rPr lang="en-IN" sz="2800" dirty="0"/>
              <a:t>provisions related to PB and </a:t>
            </a:r>
            <a:r>
              <a:rPr lang="en-IN" sz="2800" dirty="0" smtClean="0"/>
              <a:t>ETPBS</a:t>
            </a:r>
            <a:endParaRPr lang="en-IN" sz="2800" dirty="0"/>
          </a:p>
          <a:p>
            <a:r>
              <a:rPr lang="en-IN" sz="2800" dirty="0"/>
              <a:t>Who are entitled for PB &amp; </a:t>
            </a:r>
            <a:r>
              <a:rPr lang="en-IN" sz="2800" dirty="0" smtClean="0"/>
              <a:t>ETPBS</a:t>
            </a:r>
            <a:endParaRPr lang="en-IN" sz="2800" dirty="0"/>
          </a:p>
          <a:p>
            <a:r>
              <a:rPr lang="en-IN" sz="2800" dirty="0"/>
              <a:t>The procedure for preparation of PB for different </a:t>
            </a:r>
            <a:r>
              <a:rPr lang="en-IN" sz="2800" dirty="0" smtClean="0"/>
              <a:t>classes </a:t>
            </a:r>
            <a:r>
              <a:rPr lang="en-IN" sz="2800" dirty="0"/>
              <a:t>of voters</a:t>
            </a:r>
          </a:p>
          <a:p>
            <a:r>
              <a:rPr lang="en-IN" sz="2800" dirty="0"/>
              <a:t>The process of issue and dispatch of PB for different </a:t>
            </a:r>
            <a:r>
              <a:rPr lang="en-IN" sz="2800" dirty="0" smtClean="0"/>
              <a:t>classes </a:t>
            </a:r>
            <a:r>
              <a:rPr lang="en-IN" sz="2800" dirty="0"/>
              <a:t>of voters</a:t>
            </a:r>
          </a:p>
          <a:p>
            <a:r>
              <a:rPr lang="en-IN" sz="2800" dirty="0"/>
              <a:t>Manner of voting </a:t>
            </a:r>
            <a:r>
              <a:rPr lang="en-IN" dirty="0" smtClean="0"/>
              <a:t>by</a:t>
            </a:r>
            <a:r>
              <a:rPr lang="en-IN" sz="2800" dirty="0" smtClean="0"/>
              <a:t> </a:t>
            </a:r>
            <a:r>
              <a:rPr lang="en-IN" sz="2800" dirty="0"/>
              <a:t>PB </a:t>
            </a:r>
            <a:r>
              <a:rPr lang="en-IN" sz="2800" dirty="0" smtClean="0"/>
              <a:t>for different classes</a:t>
            </a:r>
            <a:endParaRPr lang="en-IN" sz="2800" dirty="0"/>
          </a:p>
          <a:p>
            <a:r>
              <a:rPr lang="en-IN" sz="2800" dirty="0"/>
              <a:t>The process of  return, receipt and management </a:t>
            </a:r>
            <a:r>
              <a:rPr lang="en-IN" sz="2800" dirty="0" smtClean="0"/>
              <a:t>of </a:t>
            </a:r>
            <a:r>
              <a:rPr lang="en-IN" sz="2800" dirty="0"/>
              <a:t>polled PB &amp; </a:t>
            </a:r>
            <a:r>
              <a:rPr lang="en-IN" sz="2800" dirty="0" smtClean="0"/>
              <a:t>ETPBS</a:t>
            </a:r>
            <a:endParaRPr lang="en-IN" sz="28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054"/>
            <a:ext cx="12192000" cy="781050"/>
          </a:xfrm>
          <a:noFill/>
          <a:ln>
            <a:noFill/>
          </a:ln>
        </p:spPr>
        <p:txBody>
          <a:bodyPr>
            <a:normAutofit fontScale="90000"/>
          </a:bodyPr>
          <a:lstStyle/>
          <a:p>
            <a:pPr algn="ctr"/>
            <a:r>
              <a:rPr lang="en-IN" b="1" dirty="0" smtClean="0"/>
              <a:t>Absentee Voter -  Distribution of </a:t>
            </a:r>
            <a:r>
              <a:rPr lang="en-IN" b="1" dirty="0" smtClean="0">
                <a:solidFill>
                  <a:srgbClr val="0070C0"/>
                </a:solidFill>
              </a:rPr>
              <a:t>Form 12D </a:t>
            </a:r>
            <a:r>
              <a:rPr lang="en-IN" b="1" dirty="0" smtClean="0"/>
              <a:t>by BLO – contd.</a:t>
            </a:r>
            <a:endParaRPr lang="en-IN" b="1" dirty="0"/>
          </a:p>
        </p:txBody>
      </p:sp>
      <p:sp>
        <p:nvSpPr>
          <p:cNvPr id="3" name="Content Placeholder 2"/>
          <p:cNvSpPr>
            <a:spLocks noGrp="1"/>
          </p:cNvSpPr>
          <p:nvPr>
            <p:ph idx="1"/>
          </p:nvPr>
        </p:nvSpPr>
        <p:spPr>
          <a:xfrm>
            <a:off x="1" y="963791"/>
            <a:ext cx="12191999" cy="5865896"/>
          </a:xfrm>
        </p:spPr>
        <p:txBody>
          <a:bodyPr>
            <a:normAutofit fontScale="70000" lnSpcReduction="20000"/>
          </a:bodyPr>
          <a:lstStyle/>
          <a:p>
            <a:pPr marL="0" indent="0" algn="just">
              <a:lnSpc>
                <a:spcPct val="107000"/>
              </a:lnSpc>
              <a:buNone/>
            </a:pPr>
            <a:r>
              <a:rPr lang="en-GB" sz="3000" dirty="0" smtClean="0"/>
              <a:t>Distribution and collection of Form 12 D: </a:t>
            </a:r>
            <a:endParaRPr lang="en-IN" sz="3000" dirty="0" smtClean="0"/>
          </a:p>
          <a:p>
            <a:pPr marL="457200" indent="-457200" algn="just">
              <a:lnSpc>
                <a:spcPct val="107000"/>
              </a:lnSpc>
            </a:pPr>
            <a:r>
              <a:rPr lang="en-IN" sz="3000" dirty="0" smtClean="0"/>
              <a:t>Immediately after the announcement of elections, BLO </a:t>
            </a:r>
            <a:r>
              <a:rPr lang="en-IN" sz="3000" dirty="0"/>
              <a:t>will </a:t>
            </a:r>
            <a:r>
              <a:rPr lang="en-IN" sz="3000" dirty="0" smtClean="0"/>
              <a:t>visit </a:t>
            </a:r>
            <a:r>
              <a:rPr lang="en-IN" sz="3000" dirty="0"/>
              <a:t>the houses of </a:t>
            </a:r>
            <a:r>
              <a:rPr lang="en-IN" sz="3000" dirty="0" smtClean="0"/>
              <a:t>potential absentee electors </a:t>
            </a:r>
            <a:r>
              <a:rPr lang="en-IN" sz="3000" dirty="0"/>
              <a:t>(</a:t>
            </a:r>
            <a:r>
              <a:rPr lang="en-IN" sz="3000" dirty="0" smtClean="0"/>
              <a:t>AVSC</a:t>
            </a:r>
            <a:r>
              <a:rPr lang="en-IN" sz="3000" dirty="0"/>
              <a:t> </a:t>
            </a:r>
            <a:r>
              <a:rPr lang="en-IN" sz="3000" dirty="0" smtClean="0"/>
              <a:t>and AVPD) </a:t>
            </a:r>
            <a:r>
              <a:rPr lang="en-IN" sz="3000" dirty="0"/>
              <a:t>and deliver </a:t>
            </a:r>
            <a:r>
              <a:rPr lang="en-IN" sz="3000" b="1" dirty="0">
                <a:solidFill>
                  <a:srgbClr val="0070C0"/>
                </a:solidFill>
              </a:rPr>
              <a:t>Form </a:t>
            </a:r>
            <a:r>
              <a:rPr lang="en-IN" sz="3000" b="1" dirty="0" smtClean="0">
                <a:solidFill>
                  <a:srgbClr val="0070C0"/>
                </a:solidFill>
              </a:rPr>
              <a:t>12D</a:t>
            </a:r>
            <a:r>
              <a:rPr lang="en-IN" sz="3000" dirty="0" smtClean="0"/>
              <a:t> </a:t>
            </a:r>
            <a:r>
              <a:rPr lang="en-IN" sz="3000" dirty="0"/>
              <a:t>and obtain </a:t>
            </a:r>
            <a:r>
              <a:rPr lang="en-IN" sz="3000" b="1" i="1" u="sng" dirty="0"/>
              <a:t>acknowledgment. </a:t>
            </a:r>
            <a:r>
              <a:rPr lang="en-IN" sz="3000" dirty="0"/>
              <a:t> </a:t>
            </a:r>
          </a:p>
          <a:p>
            <a:pPr marL="457200" indent="-457200" algn="just">
              <a:lnSpc>
                <a:spcPct val="107000"/>
              </a:lnSpc>
            </a:pPr>
            <a:r>
              <a:rPr lang="en-IN" sz="3000" dirty="0"/>
              <a:t> BLO shall </a:t>
            </a:r>
            <a:r>
              <a:rPr lang="en-IN" sz="3000" b="1" i="1" u="sng" dirty="0"/>
              <a:t>deposit</a:t>
            </a:r>
            <a:r>
              <a:rPr lang="en-IN" sz="3000" dirty="0"/>
              <a:t> all the </a:t>
            </a:r>
            <a:r>
              <a:rPr lang="en-IN" sz="3000" dirty="0" smtClean="0"/>
              <a:t>acknowledgments </a:t>
            </a:r>
            <a:r>
              <a:rPr lang="en-IN" sz="3000" dirty="0"/>
              <a:t>with the </a:t>
            </a:r>
            <a:r>
              <a:rPr lang="en-IN" sz="3000" dirty="0" smtClean="0"/>
              <a:t>RO.</a:t>
            </a:r>
            <a:endParaRPr lang="en-IN" sz="3000" dirty="0"/>
          </a:p>
          <a:p>
            <a:pPr marL="457200" indent="-457200" algn="just">
              <a:lnSpc>
                <a:spcPct val="107000"/>
              </a:lnSpc>
            </a:pPr>
            <a:r>
              <a:rPr lang="en-IN" sz="3000" dirty="0"/>
              <a:t> If elector is </a:t>
            </a:r>
            <a:r>
              <a:rPr lang="en-IN" sz="3000" b="1" i="1" u="sng" dirty="0"/>
              <a:t>not available</a:t>
            </a:r>
            <a:r>
              <a:rPr lang="en-IN" sz="3000" dirty="0"/>
              <a:t>, BLO will share his contact details and </a:t>
            </a:r>
            <a:r>
              <a:rPr lang="en-IN" sz="3000" b="1" i="1" u="sng" dirty="0" smtClean="0"/>
              <a:t>visit again.</a:t>
            </a:r>
            <a:endParaRPr lang="en-IN" sz="3000" dirty="0"/>
          </a:p>
          <a:p>
            <a:pPr marL="457200" indent="-457200" algn="just">
              <a:lnSpc>
                <a:spcPct val="107000"/>
              </a:lnSpc>
            </a:pPr>
            <a:r>
              <a:rPr lang="en-IN" sz="3000" dirty="0"/>
              <a:t> The elector </a:t>
            </a:r>
            <a:r>
              <a:rPr lang="en-IN" sz="3000" b="1" i="1" u="sng" dirty="0"/>
              <a:t>may or may not </a:t>
            </a:r>
            <a:r>
              <a:rPr lang="en-IN" sz="3000" dirty="0"/>
              <a:t>opt for PB.</a:t>
            </a:r>
          </a:p>
          <a:p>
            <a:pPr marL="457200" indent="-457200" algn="just">
              <a:lnSpc>
                <a:spcPct val="107000"/>
              </a:lnSpc>
            </a:pPr>
            <a:r>
              <a:rPr lang="en-IN" sz="3000" dirty="0"/>
              <a:t>If </a:t>
            </a:r>
            <a:r>
              <a:rPr lang="en-IN" sz="3000" dirty="0" smtClean="0"/>
              <a:t>the elector </a:t>
            </a:r>
            <a:r>
              <a:rPr lang="en-IN" sz="3000" b="1" i="1" u="sng" dirty="0" smtClean="0"/>
              <a:t>opts</a:t>
            </a:r>
            <a:r>
              <a:rPr lang="en-IN" sz="3000" dirty="0" smtClean="0"/>
              <a:t> </a:t>
            </a:r>
            <a:r>
              <a:rPr lang="en-IN" sz="3000" dirty="0"/>
              <a:t>for PB, then the BLO will </a:t>
            </a:r>
            <a:r>
              <a:rPr lang="en-IN" sz="3000" b="1" i="1" u="sng" dirty="0"/>
              <a:t>collect</a:t>
            </a:r>
            <a:r>
              <a:rPr lang="en-IN" sz="3000" dirty="0"/>
              <a:t> the filled-in </a:t>
            </a:r>
            <a:r>
              <a:rPr lang="en-IN" sz="3000" b="1" dirty="0" smtClean="0">
                <a:solidFill>
                  <a:srgbClr val="0070C0"/>
                </a:solidFill>
              </a:rPr>
              <a:t>Form12D</a:t>
            </a:r>
            <a:r>
              <a:rPr lang="en-IN" sz="3000" dirty="0" smtClean="0"/>
              <a:t> </a:t>
            </a:r>
            <a:r>
              <a:rPr lang="en-IN" sz="3000" dirty="0"/>
              <a:t>from the house of the elector within 5 days of the notification and deposit it with the RO</a:t>
            </a:r>
          </a:p>
          <a:p>
            <a:pPr marL="457200" indent="-457200" algn="just">
              <a:lnSpc>
                <a:spcPct val="107000"/>
              </a:lnSpc>
            </a:pPr>
            <a:r>
              <a:rPr lang="en-IN" sz="3000" dirty="0"/>
              <a:t> </a:t>
            </a:r>
            <a:r>
              <a:rPr lang="en-IN" sz="3000" b="1" i="1" u="sng" dirty="0"/>
              <a:t>Sector Officer </a:t>
            </a:r>
            <a:r>
              <a:rPr lang="en-IN" sz="3000" dirty="0"/>
              <a:t>shall supervise it under the overall supervision of  RO</a:t>
            </a:r>
            <a:r>
              <a:rPr lang="en-IN" sz="3000" dirty="0" smtClean="0"/>
              <a:t>.</a:t>
            </a:r>
          </a:p>
          <a:p>
            <a:pPr marL="0" indent="0" algn="just">
              <a:lnSpc>
                <a:spcPct val="107000"/>
              </a:lnSpc>
              <a:buNone/>
            </a:pPr>
            <a:endParaRPr lang="en-IN" sz="3000" dirty="0" smtClean="0"/>
          </a:p>
          <a:p>
            <a:pPr marL="0" indent="0" algn="just">
              <a:lnSpc>
                <a:spcPct val="107000"/>
              </a:lnSpc>
              <a:buNone/>
            </a:pPr>
            <a:r>
              <a:rPr lang="en-GB" sz="3000" b="1" dirty="0" smtClean="0">
                <a:solidFill>
                  <a:srgbClr val="FF3399"/>
                </a:solidFill>
              </a:rPr>
              <a:t>NB 1: The above is a checklist of role BLO w.r.t Absentee Voters. Please note that AVPB is an option available to those who can’t visit the polling station due to their physical condition. The ECI policy is to encourage all voters to come to polling Station. Hence, adequate publicity through SVEEP should be made about facilities such as wheelchair, volunteers, ramps, sign language etc. provided at the Polling Station</a:t>
            </a:r>
          </a:p>
          <a:p>
            <a:pPr marL="0" indent="0" algn="just">
              <a:lnSpc>
                <a:spcPct val="107000"/>
              </a:lnSpc>
              <a:buNone/>
            </a:pPr>
            <a:r>
              <a:rPr lang="en-GB" sz="3000" b="1" dirty="0" smtClean="0">
                <a:solidFill>
                  <a:srgbClr val="FF3399"/>
                </a:solidFill>
              </a:rPr>
              <a:t>NB 2: Please note that  timelines in relation to announcement of elections and notification of elections</a:t>
            </a:r>
            <a:endParaRPr lang="en-IN" sz="3000" b="1" dirty="0">
              <a:solidFill>
                <a:srgbClr val="FF3399"/>
              </a:solidFill>
            </a:endParaRPr>
          </a:p>
          <a:p>
            <a:pPr marL="457200" indent="-457200" algn="just">
              <a:lnSpc>
                <a:spcPct val="107000"/>
              </a:lnSpc>
            </a:pPr>
            <a:endParaRPr lang="en-IN" dirty="0"/>
          </a:p>
          <a:p>
            <a:pPr marL="0" lvl="0" indent="0">
              <a:lnSpc>
                <a:spcPct val="107000"/>
              </a:lnSpc>
              <a:buNone/>
            </a:pPr>
            <a:endParaRPr lang="en-IN" dirty="0"/>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44374" cy="1325563"/>
          </a:xfrm>
          <a:noFill/>
          <a:ln>
            <a:noFill/>
          </a:ln>
        </p:spPr>
        <p:txBody>
          <a:bodyPr>
            <a:normAutofit/>
          </a:bodyPr>
          <a:lstStyle/>
          <a:p>
            <a:pPr algn="ctr"/>
            <a:r>
              <a:rPr lang="en-IN" sz="3500" b="1" dirty="0" smtClean="0">
                <a:latin typeface="+mn-lt"/>
              </a:rPr>
              <a:t>Absentee Voters  - Role of RO in dispatch </a:t>
            </a:r>
            <a:r>
              <a:rPr lang="en-IN" sz="3500" b="1" dirty="0">
                <a:latin typeface="+mn-lt"/>
              </a:rPr>
              <a:t>of </a:t>
            </a:r>
            <a:r>
              <a:rPr lang="en-IN" sz="3500" b="1" dirty="0" smtClean="0">
                <a:latin typeface="+mn-lt"/>
              </a:rPr>
              <a:t>PB – contd.</a:t>
            </a:r>
            <a:endParaRPr lang="en-IN" sz="3500" b="1" dirty="0">
              <a:latin typeface="+mn-lt"/>
            </a:endParaRPr>
          </a:p>
        </p:txBody>
      </p:sp>
      <p:sp>
        <p:nvSpPr>
          <p:cNvPr id="3" name="Content Placeholder 2"/>
          <p:cNvSpPr>
            <a:spLocks noGrp="1"/>
          </p:cNvSpPr>
          <p:nvPr>
            <p:ph idx="1"/>
          </p:nvPr>
        </p:nvSpPr>
        <p:spPr>
          <a:xfrm>
            <a:off x="0" y="1325563"/>
            <a:ext cx="12192000" cy="5032375"/>
          </a:xfrm>
        </p:spPr>
        <p:txBody>
          <a:bodyPr>
            <a:normAutofit/>
          </a:bodyPr>
          <a:lstStyle/>
          <a:p>
            <a:pPr marL="0" indent="0" algn="just">
              <a:buNone/>
            </a:pPr>
            <a:r>
              <a:rPr lang="en-GB" dirty="0" smtClean="0">
                <a:effectLst/>
                <a:ea typeface="Tahoma" panose="020B0604030504040204" pitchFamily="34" charset="0"/>
                <a:cs typeface="Tahoma" panose="020B0604030504040204" pitchFamily="34" charset="0"/>
              </a:rPr>
              <a:t>Preparation of list of Absentee Voters and issue of PB by RO:</a:t>
            </a:r>
            <a:endParaRPr lang="en-IN" dirty="0" smtClean="0">
              <a:effectLst/>
              <a:ea typeface="Tahoma" panose="020B0604030504040204" pitchFamily="34" charset="0"/>
              <a:cs typeface="Tahoma" panose="020B0604030504040204" pitchFamily="34" charset="0"/>
            </a:endParaRPr>
          </a:p>
          <a:p>
            <a:pPr algn="just"/>
            <a:r>
              <a:rPr lang="en-IN" dirty="0" smtClean="0">
                <a:effectLst/>
                <a:ea typeface="Tahoma" panose="020B0604030504040204" pitchFamily="34" charset="0"/>
                <a:cs typeface="Tahoma" panose="020B0604030504040204" pitchFamily="34" charset="0"/>
              </a:rPr>
              <a:t>On </a:t>
            </a:r>
            <a:r>
              <a:rPr lang="en-IN" dirty="0">
                <a:effectLst/>
                <a:ea typeface="Tahoma" panose="020B0604030504040204" pitchFamily="34" charset="0"/>
                <a:cs typeface="Tahoma" panose="020B0604030504040204" pitchFamily="34" charset="0"/>
              </a:rPr>
              <a:t>receipt of </a:t>
            </a:r>
            <a:r>
              <a:rPr lang="en-IN" b="1" dirty="0" smtClean="0">
                <a:solidFill>
                  <a:srgbClr val="0070C0"/>
                </a:solidFill>
                <a:effectLst/>
                <a:ea typeface="Tahoma" panose="020B0604030504040204" pitchFamily="34" charset="0"/>
                <a:cs typeface="Tahoma" panose="020B0604030504040204" pitchFamily="34" charset="0"/>
              </a:rPr>
              <a:t>Form 12D</a:t>
            </a:r>
            <a:r>
              <a:rPr lang="en-IN" dirty="0">
                <a:effectLst/>
                <a:ea typeface="Tahoma" panose="020B0604030504040204" pitchFamily="34" charset="0"/>
                <a:cs typeface="Tahoma" panose="020B0604030504040204" pitchFamily="34" charset="0"/>
              </a:rPr>
              <a:t>, RO will draw a </a:t>
            </a:r>
            <a:r>
              <a:rPr lang="en-IN" b="1" i="1" u="sng" dirty="0">
                <a:effectLst/>
                <a:ea typeface="Tahoma" panose="020B0604030504040204" pitchFamily="34" charset="0"/>
                <a:cs typeface="Tahoma" panose="020B0604030504040204" pitchFamily="34" charset="0"/>
              </a:rPr>
              <a:t>list</a:t>
            </a:r>
            <a:r>
              <a:rPr lang="en-IN" dirty="0">
                <a:effectLst/>
                <a:ea typeface="Tahoma" panose="020B0604030504040204" pitchFamily="34" charset="0"/>
                <a:cs typeface="Tahoma" panose="020B0604030504040204" pitchFamily="34" charset="0"/>
              </a:rPr>
              <a:t> of all Absentee Voters in the </a:t>
            </a:r>
            <a:r>
              <a:rPr lang="en-IN" dirty="0" smtClean="0">
                <a:effectLst/>
                <a:ea typeface="Tahoma" panose="020B0604030504040204" pitchFamily="34" charset="0"/>
                <a:cs typeface="Tahoma" panose="020B0604030504040204" pitchFamily="34" charset="0"/>
              </a:rPr>
              <a:t>4 </a:t>
            </a:r>
            <a:r>
              <a:rPr lang="en-IN" dirty="0">
                <a:effectLst/>
                <a:ea typeface="Tahoma" panose="020B0604030504040204" pitchFamily="34" charset="0"/>
                <a:cs typeface="Tahoma" panose="020B0604030504040204" pitchFamily="34" charset="0"/>
              </a:rPr>
              <a:t>categories, i.e. (a) ‘AVSC’, (b) ‘AVPD</a:t>
            </a:r>
            <a:r>
              <a:rPr lang="en-IN" dirty="0" smtClean="0">
                <a:effectLst/>
                <a:ea typeface="Tahoma" panose="020B0604030504040204" pitchFamily="34" charset="0"/>
                <a:cs typeface="Tahoma" panose="020B0604030504040204" pitchFamily="34" charset="0"/>
              </a:rPr>
              <a:t>’ (c</a:t>
            </a:r>
            <a:r>
              <a:rPr lang="en-IN" dirty="0">
                <a:effectLst/>
                <a:ea typeface="Tahoma" panose="020B0604030504040204" pitchFamily="34" charset="0"/>
                <a:cs typeface="Tahoma" panose="020B0604030504040204" pitchFamily="34" charset="0"/>
              </a:rPr>
              <a:t>) </a:t>
            </a:r>
            <a:r>
              <a:rPr lang="en-IN" dirty="0" smtClean="0">
                <a:effectLst/>
                <a:ea typeface="Tahoma" panose="020B0604030504040204" pitchFamily="34" charset="0"/>
                <a:cs typeface="Tahoma" panose="020B0604030504040204" pitchFamily="34" charset="0"/>
              </a:rPr>
              <a:t>AVCO and (d) AVES </a:t>
            </a:r>
            <a:r>
              <a:rPr lang="en-IN" dirty="0">
                <a:effectLst/>
                <a:ea typeface="Tahoma" panose="020B0604030504040204" pitchFamily="34" charset="0"/>
                <a:cs typeface="Tahoma" panose="020B0604030504040204" pitchFamily="34" charset="0"/>
              </a:rPr>
              <a:t>whose applications have been received in time and are in order.  </a:t>
            </a:r>
          </a:p>
          <a:p>
            <a:pPr algn="just"/>
            <a:endParaRPr lang="en-IN" dirty="0">
              <a:effectLst/>
              <a:ea typeface="Tahoma" panose="020B0604030504040204" pitchFamily="34" charset="0"/>
              <a:cs typeface="Tahoma" panose="020B0604030504040204" pitchFamily="34" charset="0"/>
            </a:endParaRPr>
          </a:p>
          <a:p>
            <a:pPr algn="just"/>
            <a:r>
              <a:rPr lang="en-IN" dirty="0">
                <a:ea typeface="Tahoma" panose="020B0604030504040204" pitchFamily="34" charset="0"/>
                <a:cs typeface="Tahoma" panose="020B0604030504040204" pitchFamily="34" charset="0"/>
              </a:rPr>
              <a:t> </a:t>
            </a:r>
            <a:r>
              <a:rPr lang="en-IN" dirty="0">
                <a:effectLst/>
                <a:ea typeface="Tahoma" panose="020B0604030504040204" pitchFamily="34" charset="0"/>
                <a:cs typeface="Tahoma" panose="020B0604030504040204" pitchFamily="34" charset="0"/>
              </a:rPr>
              <a:t>All the electors, whose particulars are found </a:t>
            </a:r>
            <a:r>
              <a:rPr lang="en-IN" dirty="0" smtClean="0">
                <a:effectLst/>
                <a:ea typeface="Tahoma" panose="020B0604030504040204" pitchFamily="34" charset="0"/>
                <a:cs typeface="Tahoma" panose="020B0604030504040204" pitchFamily="34" charset="0"/>
              </a:rPr>
              <a:t>correct shall </a:t>
            </a:r>
            <a:r>
              <a:rPr lang="en-IN" dirty="0">
                <a:effectLst/>
                <a:ea typeface="Tahoma" panose="020B0604030504040204" pitchFamily="34" charset="0"/>
                <a:cs typeface="Tahoma" panose="020B0604030504040204" pitchFamily="34" charset="0"/>
              </a:rPr>
              <a:t>be issued </a:t>
            </a:r>
            <a:r>
              <a:rPr lang="en-IN" b="1" u="sng" dirty="0">
                <a:ea typeface="Tahoma" panose="020B0604030504040204" pitchFamily="34" charset="0"/>
                <a:cs typeface="Tahoma" panose="020B0604030504040204" pitchFamily="34" charset="0"/>
              </a:rPr>
              <a:t>PB</a:t>
            </a:r>
            <a:r>
              <a:rPr lang="en-IN" dirty="0">
                <a:effectLst/>
                <a:ea typeface="Tahoma" panose="020B0604030504040204" pitchFamily="34" charset="0"/>
                <a:cs typeface="Tahoma" panose="020B0604030504040204" pitchFamily="34" charset="0"/>
              </a:rPr>
              <a:t> as Absentee </a:t>
            </a:r>
            <a:r>
              <a:rPr lang="en-IN" dirty="0" smtClean="0">
                <a:effectLst/>
                <a:ea typeface="Tahoma" panose="020B0604030504040204" pitchFamily="34" charset="0"/>
                <a:cs typeface="Tahoma" panose="020B0604030504040204" pitchFamily="34" charset="0"/>
              </a:rPr>
              <a:t>Voters</a:t>
            </a:r>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noFill/>
          <a:ln>
            <a:noFill/>
          </a:ln>
        </p:spPr>
        <p:txBody>
          <a:bodyPr>
            <a:normAutofit/>
          </a:bodyPr>
          <a:lstStyle/>
          <a:p>
            <a:pPr algn="ctr"/>
            <a:r>
              <a:rPr lang="en-IN" sz="3200" dirty="0">
                <a:solidFill>
                  <a:schemeClr val="tx1"/>
                </a:solidFill>
                <a:latin typeface="+mn-lt"/>
              </a:rPr>
              <a:t> </a:t>
            </a:r>
            <a:r>
              <a:rPr lang="en-IN" sz="3200" b="1" dirty="0"/>
              <a:t>Absentee Voters  - Role of RO in dispatch of </a:t>
            </a:r>
            <a:r>
              <a:rPr lang="en-IN" sz="3200" b="1" dirty="0" smtClean="0"/>
              <a:t>PB to </a:t>
            </a:r>
            <a:r>
              <a:rPr lang="en-IN" sz="3200" dirty="0">
                <a:latin typeface="+mn-lt"/>
              </a:rPr>
              <a:t>COVID 19 suspect </a:t>
            </a:r>
            <a:r>
              <a:rPr lang="en-IN" sz="3200" dirty="0">
                <a:solidFill>
                  <a:schemeClr val="tx1"/>
                </a:solidFill>
                <a:latin typeface="+mn-lt"/>
              </a:rPr>
              <a:t>or affected </a:t>
            </a:r>
            <a:r>
              <a:rPr lang="en-IN" sz="3200" dirty="0" smtClean="0">
                <a:solidFill>
                  <a:schemeClr val="tx1"/>
                </a:solidFill>
                <a:latin typeface="+mn-lt"/>
              </a:rPr>
              <a:t>persons – contd.</a:t>
            </a:r>
            <a:endParaRPr lang="en-IN" sz="3200" dirty="0">
              <a:solidFill>
                <a:schemeClr val="tx1"/>
              </a:solidFill>
              <a:latin typeface="+mn-lt"/>
            </a:endParaRPr>
          </a:p>
        </p:txBody>
      </p:sp>
      <p:sp>
        <p:nvSpPr>
          <p:cNvPr id="3" name="Content Placeholder 2"/>
          <p:cNvSpPr>
            <a:spLocks noGrp="1"/>
          </p:cNvSpPr>
          <p:nvPr>
            <p:ph idx="1"/>
          </p:nvPr>
        </p:nvSpPr>
        <p:spPr>
          <a:xfrm>
            <a:off x="0" y="1122947"/>
            <a:ext cx="12192000" cy="5735053"/>
          </a:xfrm>
          <a:noFill/>
          <a:ln>
            <a:noFill/>
          </a:ln>
        </p:spPr>
        <p:txBody>
          <a:bodyPr>
            <a:normAutofit fontScale="77500" lnSpcReduction="20000"/>
          </a:bodyPr>
          <a:lstStyle/>
          <a:p>
            <a:pPr marL="0" indent="0" algn="just">
              <a:buNone/>
            </a:pPr>
            <a:r>
              <a:rPr lang="en-GB" b="1" dirty="0" smtClean="0">
                <a:solidFill>
                  <a:schemeClr val="tx1"/>
                </a:solidFill>
                <a:ea typeface="Tahoma" panose="020B0604030504040204" pitchFamily="34" charset="0"/>
                <a:cs typeface="Tahoma" panose="020B0604030504040204" pitchFamily="34" charset="0"/>
              </a:rPr>
              <a:t>Special procedure for AVCO cases: </a:t>
            </a:r>
            <a:endParaRPr lang="en-IN" b="1" dirty="0" smtClean="0">
              <a:solidFill>
                <a:schemeClr val="tx1"/>
              </a:solidFill>
              <a:ea typeface="Tahoma" panose="020B0604030504040204" pitchFamily="34" charset="0"/>
              <a:cs typeface="Tahoma" panose="020B0604030504040204" pitchFamily="34" charset="0"/>
            </a:endParaRPr>
          </a:p>
          <a:p>
            <a:pPr algn="just"/>
            <a:r>
              <a:rPr lang="en-IN" dirty="0" smtClean="0">
                <a:solidFill>
                  <a:schemeClr val="tx1"/>
                </a:solidFill>
                <a:ea typeface="Tahoma" panose="020B0604030504040204" pitchFamily="34" charset="0"/>
                <a:cs typeface="Tahoma" panose="020B0604030504040204" pitchFamily="34" charset="0"/>
              </a:rPr>
              <a:t>The </a:t>
            </a:r>
            <a:r>
              <a:rPr lang="en-IN" dirty="0">
                <a:solidFill>
                  <a:schemeClr val="tx1"/>
                </a:solidFill>
                <a:ea typeface="Tahoma" panose="020B0604030504040204" pitchFamily="34" charset="0"/>
                <a:cs typeface="Tahoma" panose="020B0604030504040204" pitchFamily="34" charset="0"/>
              </a:rPr>
              <a:t>RO on being satisfied about the genuineness of the application, </a:t>
            </a:r>
            <a:r>
              <a:rPr lang="en-IN" b="1" i="1" u="sng" dirty="0" smtClean="0">
                <a:solidFill>
                  <a:schemeClr val="tx1"/>
                </a:solidFill>
                <a:ea typeface="Tahoma" panose="020B0604030504040204" pitchFamily="34" charset="0"/>
                <a:cs typeface="Tahoma" panose="020B0604030504040204" pitchFamily="34" charset="0"/>
              </a:rPr>
              <a:t>issues </a:t>
            </a:r>
            <a:r>
              <a:rPr lang="en-IN" b="1" i="1" u="sng" dirty="0">
                <a:solidFill>
                  <a:schemeClr val="tx1"/>
                </a:solidFill>
                <a:ea typeface="Tahoma" panose="020B0604030504040204" pitchFamily="34" charset="0"/>
                <a:cs typeface="Tahoma" panose="020B0604030504040204" pitchFamily="34" charset="0"/>
              </a:rPr>
              <a:t>the </a:t>
            </a:r>
            <a:r>
              <a:rPr lang="en-IN" b="1" i="1" u="sng" dirty="0" smtClean="0">
                <a:solidFill>
                  <a:schemeClr val="tx1"/>
                </a:solidFill>
                <a:ea typeface="Tahoma" panose="020B0604030504040204" pitchFamily="34" charset="0"/>
                <a:cs typeface="Tahoma" panose="020B0604030504040204" pitchFamily="34" charset="0"/>
              </a:rPr>
              <a:t>PB to the AVCO</a:t>
            </a:r>
            <a:r>
              <a:rPr lang="en-IN" dirty="0" smtClean="0">
                <a:solidFill>
                  <a:schemeClr val="tx1"/>
                </a:solidFill>
                <a:ea typeface="Tahoma" panose="020B0604030504040204" pitchFamily="34" charset="0"/>
                <a:cs typeface="Tahoma" panose="020B0604030504040204" pitchFamily="34" charset="0"/>
              </a:rPr>
              <a:t> concerned</a:t>
            </a:r>
            <a:endParaRPr lang="en-IN" dirty="0">
              <a:solidFill>
                <a:schemeClr val="tx1"/>
              </a:solidFill>
              <a:ea typeface="Tahoma" panose="020B0604030504040204" pitchFamily="34" charset="0"/>
              <a:cs typeface="Tahoma" panose="020B0604030504040204" pitchFamily="34" charset="0"/>
            </a:endParaRPr>
          </a:p>
          <a:p>
            <a:pPr algn="just"/>
            <a:endParaRPr lang="en-IN" dirty="0">
              <a:solidFill>
                <a:schemeClr val="tx1"/>
              </a:solidFill>
              <a:ea typeface="Tahoma" panose="020B0604030504040204" pitchFamily="34" charset="0"/>
              <a:cs typeface="Tahoma" panose="020B0604030504040204" pitchFamily="34" charset="0"/>
            </a:endParaRPr>
          </a:p>
          <a:p>
            <a:pPr algn="just"/>
            <a:r>
              <a:rPr lang="en-IN" dirty="0">
                <a:ea typeface="Tahoma" panose="020B0604030504040204" pitchFamily="34" charset="0"/>
                <a:cs typeface="Tahoma" panose="020B0604030504040204" pitchFamily="34" charset="0"/>
              </a:rPr>
              <a:t> </a:t>
            </a:r>
            <a:r>
              <a:rPr lang="en-IN" dirty="0">
                <a:solidFill>
                  <a:schemeClr val="tx1"/>
                </a:solidFill>
                <a:ea typeface="Tahoma" panose="020B0604030504040204" pitchFamily="34" charset="0"/>
                <a:cs typeface="Tahoma" panose="020B0604030504040204" pitchFamily="34" charset="0"/>
              </a:rPr>
              <a:t>The </a:t>
            </a:r>
            <a:r>
              <a:rPr lang="en-IN" dirty="0" smtClean="0">
                <a:solidFill>
                  <a:schemeClr val="tx1"/>
                </a:solidFill>
                <a:ea typeface="Tahoma" panose="020B0604030504040204" pitchFamily="34" charset="0"/>
                <a:cs typeface="Tahoma" panose="020B0604030504040204" pitchFamily="34" charset="0"/>
              </a:rPr>
              <a:t>RO to </a:t>
            </a:r>
            <a:r>
              <a:rPr lang="en-IN" dirty="0">
                <a:solidFill>
                  <a:schemeClr val="tx1"/>
                </a:solidFill>
                <a:ea typeface="Tahoma" panose="020B0604030504040204" pitchFamily="34" charset="0"/>
                <a:cs typeface="Tahoma" panose="020B0604030504040204" pitchFamily="34" charset="0"/>
              </a:rPr>
              <a:t>make </a:t>
            </a:r>
            <a:r>
              <a:rPr lang="en-IN" b="1" i="1" u="sng" dirty="0">
                <a:solidFill>
                  <a:schemeClr val="tx1"/>
                </a:solidFill>
                <a:ea typeface="Tahoma" panose="020B0604030504040204" pitchFamily="34" charset="0"/>
                <a:cs typeface="Tahoma" panose="020B0604030504040204" pitchFamily="34" charset="0"/>
              </a:rPr>
              <a:t>arrangement to deliver PB </a:t>
            </a:r>
            <a:r>
              <a:rPr lang="en-IN" dirty="0">
                <a:solidFill>
                  <a:schemeClr val="tx1"/>
                </a:solidFill>
                <a:ea typeface="Tahoma" panose="020B0604030504040204" pitchFamily="34" charset="0"/>
                <a:cs typeface="Tahoma" panose="020B0604030504040204" pitchFamily="34" charset="0"/>
              </a:rPr>
              <a:t>and to get the same </a:t>
            </a:r>
            <a:r>
              <a:rPr lang="en-IN" b="1" i="1" u="sng" dirty="0">
                <a:solidFill>
                  <a:schemeClr val="tx1"/>
                </a:solidFill>
                <a:ea typeface="Tahoma" panose="020B0604030504040204" pitchFamily="34" charset="0"/>
                <a:cs typeface="Tahoma" panose="020B0604030504040204" pitchFamily="34" charset="0"/>
              </a:rPr>
              <a:t>collected back  </a:t>
            </a:r>
            <a:r>
              <a:rPr lang="en-IN" dirty="0">
                <a:solidFill>
                  <a:schemeClr val="tx1"/>
                </a:solidFill>
                <a:ea typeface="Tahoma" panose="020B0604030504040204" pitchFamily="34" charset="0"/>
                <a:cs typeface="Tahoma" panose="020B0604030504040204" pitchFamily="34" charset="0"/>
              </a:rPr>
              <a:t>before the date fixed for poll in the Constituency. </a:t>
            </a:r>
            <a:endParaRPr lang="en-IN" dirty="0" smtClean="0">
              <a:solidFill>
                <a:schemeClr val="tx1"/>
              </a:solidFill>
              <a:ea typeface="Tahoma" panose="020B0604030504040204" pitchFamily="34" charset="0"/>
              <a:cs typeface="Tahoma" panose="020B0604030504040204" pitchFamily="34" charset="0"/>
            </a:endParaRPr>
          </a:p>
          <a:p>
            <a:pPr algn="just"/>
            <a:endParaRPr lang="en-IN" dirty="0">
              <a:solidFill>
                <a:schemeClr val="tx1"/>
              </a:solidFill>
              <a:ea typeface="Tahoma" panose="020B0604030504040204" pitchFamily="34" charset="0"/>
              <a:cs typeface="Tahoma" panose="020B0604030504040204" pitchFamily="34" charset="0"/>
            </a:endParaRPr>
          </a:p>
          <a:p>
            <a:pPr algn="just"/>
            <a:r>
              <a:rPr lang="en-IN" dirty="0" smtClean="0">
                <a:ea typeface="Tahoma" panose="020B0604030504040204" pitchFamily="34" charset="0"/>
                <a:cs typeface="Tahoma" panose="020B0604030504040204" pitchFamily="34" charset="0"/>
              </a:rPr>
              <a:t>The RO </a:t>
            </a:r>
            <a:r>
              <a:rPr lang="en-IN" dirty="0">
                <a:ea typeface="Tahoma" panose="020B0604030504040204" pitchFamily="34" charset="0"/>
                <a:cs typeface="Tahoma" panose="020B0604030504040204" pitchFamily="34" charset="0"/>
              </a:rPr>
              <a:t>shall </a:t>
            </a:r>
            <a:r>
              <a:rPr lang="en-IN" b="1" i="1" u="sng" dirty="0">
                <a:ea typeface="Tahoma" panose="020B0604030504040204" pitchFamily="34" charset="0"/>
                <a:cs typeface="Tahoma" panose="020B0604030504040204" pitchFamily="34" charset="0"/>
              </a:rPr>
              <a:t>check certificate of competent authority</a:t>
            </a:r>
            <a:r>
              <a:rPr lang="en-IN" dirty="0">
                <a:ea typeface="Tahoma" panose="020B0604030504040204" pitchFamily="34" charset="0"/>
                <a:cs typeface="Tahoma" panose="020B0604030504040204" pitchFamily="34" charset="0"/>
              </a:rPr>
              <a:t>, duly appointed by the State Government/UT administration to the effect that the elector is under home quarantine or institutional quarantine due to COVID-19.</a:t>
            </a:r>
          </a:p>
          <a:p>
            <a:pPr algn="just"/>
            <a:endParaRPr lang="en-IN" b="1" dirty="0">
              <a:ea typeface="Tahoma" panose="020B0604030504040204" pitchFamily="34" charset="0"/>
              <a:cs typeface="Tahoma" panose="020B0604030504040204" pitchFamily="34" charset="0"/>
            </a:endParaRPr>
          </a:p>
          <a:p>
            <a:pPr algn="just"/>
            <a:r>
              <a:rPr lang="en-IN" sz="3200" dirty="0" smtClean="0">
                <a:ea typeface="Tahoma" panose="020B0604030504040204" pitchFamily="34" charset="0"/>
                <a:cs typeface="Tahoma" panose="020B0604030504040204" pitchFamily="34" charset="0"/>
              </a:rPr>
              <a:t>Indicate </a:t>
            </a:r>
            <a:r>
              <a:rPr lang="en-IN" sz="3200" b="1" i="1" u="sng" dirty="0">
                <a:ea typeface="Tahoma" panose="020B0604030504040204" pitchFamily="34" charset="0"/>
                <a:cs typeface="Tahoma" panose="020B0604030504040204" pitchFamily="34" charset="0"/>
              </a:rPr>
              <a:t>entry ‘PB’ in the marked copy </a:t>
            </a:r>
            <a:r>
              <a:rPr lang="en-IN" sz="3200" dirty="0">
                <a:ea typeface="Tahoma" panose="020B0604030504040204" pitchFamily="34" charset="0"/>
                <a:cs typeface="Tahoma" panose="020B0604030504040204" pitchFamily="34" charset="0"/>
              </a:rPr>
              <a:t>without  recording therein the </a:t>
            </a:r>
            <a:r>
              <a:rPr lang="en-IN" sz="3200" dirty="0" smtClean="0">
                <a:ea typeface="Tahoma" panose="020B0604030504040204" pitchFamily="34" charset="0"/>
                <a:cs typeface="Tahoma" panose="020B0604030504040204" pitchFamily="34" charset="0"/>
              </a:rPr>
              <a:t>Sl</a:t>
            </a:r>
            <a:r>
              <a:rPr lang="en-IN" sz="3200" dirty="0">
                <a:ea typeface="Tahoma" panose="020B0604030504040204" pitchFamily="34" charset="0"/>
                <a:cs typeface="Tahoma" panose="020B0604030504040204" pitchFamily="34" charset="0"/>
              </a:rPr>
              <a:t>. no. of the ballot papers issued to them. </a:t>
            </a:r>
          </a:p>
          <a:p>
            <a:pPr algn="just"/>
            <a:endParaRPr lang="en-IN" sz="3200" dirty="0">
              <a:ea typeface="Tahoma" panose="020B0604030504040204" pitchFamily="34" charset="0"/>
              <a:cs typeface="Tahoma" panose="020B0604030504040204" pitchFamily="34" charset="0"/>
            </a:endParaRPr>
          </a:p>
          <a:p>
            <a:pPr algn="just"/>
            <a:r>
              <a:rPr lang="en-IN" sz="3200" dirty="0">
                <a:ea typeface="Tahoma" panose="020B0604030504040204" pitchFamily="34" charset="0"/>
                <a:cs typeface="Tahoma" panose="020B0604030504040204" pitchFamily="34" charset="0"/>
              </a:rPr>
              <a:t> The RO  shall ensure that such </a:t>
            </a:r>
            <a:r>
              <a:rPr lang="en-IN" sz="3200" dirty="0" smtClean="0">
                <a:ea typeface="Tahoma" panose="020B0604030504040204" pitchFamily="34" charset="0"/>
                <a:cs typeface="Tahoma" panose="020B0604030504040204" pitchFamily="34" charset="0"/>
              </a:rPr>
              <a:t>elector </a:t>
            </a:r>
            <a:r>
              <a:rPr lang="en-IN" sz="3200" b="1" i="1" u="sng" dirty="0">
                <a:ea typeface="Tahoma" panose="020B0604030504040204" pitchFamily="34" charset="0"/>
                <a:cs typeface="Tahoma" panose="020B0604030504040204" pitchFamily="34" charset="0"/>
              </a:rPr>
              <a:t>is </a:t>
            </a:r>
            <a:r>
              <a:rPr lang="en-IN" sz="3200" b="1" i="1" u="sng" dirty="0" smtClean="0">
                <a:ea typeface="Tahoma" panose="020B0604030504040204" pitchFamily="34" charset="0"/>
                <a:cs typeface="Tahoma" panose="020B0604030504040204" pitchFamily="34" charset="0"/>
              </a:rPr>
              <a:t>not </a:t>
            </a:r>
            <a:r>
              <a:rPr lang="en-IN" sz="3200" b="1" i="1" u="sng" dirty="0">
                <a:ea typeface="Tahoma" panose="020B0604030504040204" pitchFamily="34" charset="0"/>
                <a:cs typeface="Tahoma" panose="020B0604030504040204" pitchFamily="34" charset="0"/>
              </a:rPr>
              <a:t>allowed to vote in </a:t>
            </a:r>
            <a:r>
              <a:rPr lang="en-IN" sz="3200" b="1" i="1" u="sng" dirty="0" smtClean="0">
                <a:ea typeface="Tahoma" panose="020B0604030504040204" pitchFamily="34" charset="0"/>
                <a:cs typeface="Tahoma" panose="020B0604030504040204" pitchFamily="34" charset="0"/>
              </a:rPr>
              <a:t>Polling Station</a:t>
            </a:r>
            <a:r>
              <a:rPr lang="en-IN" sz="3200" dirty="0" smtClean="0">
                <a:ea typeface="Tahoma" panose="020B0604030504040204" pitchFamily="34" charset="0"/>
                <a:cs typeface="Tahoma" panose="020B0604030504040204" pitchFamily="34" charset="0"/>
              </a:rPr>
              <a:t>  </a:t>
            </a:r>
            <a:endParaRPr lang="en-IN" sz="3200" dirty="0">
              <a:ea typeface="Tahoma" panose="020B0604030504040204" pitchFamily="34" charset="0"/>
              <a:cs typeface="Tahoma" panose="020B0604030504040204" pitchFamily="34" charset="0"/>
            </a:endParaRPr>
          </a:p>
          <a:p>
            <a:pPr algn="just"/>
            <a:endParaRPr lang="en-GB" dirty="0">
              <a:ea typeface="Tahoma" panose="020B0604030504040204" pitchFamily="34" charset="0"/>
              <a:cs typeface="Tahoma" panose="020B0604030504040204" pitchFamily="34" charset="0"/>
            </a:endParaRPr>
          </a:p>
          <a:p>
            <a:pPr marL="0" indent="0" algn="just">
              <a:buNone/>
            </a:pPr>
            <a:r>
              <a:rPr lang="en-GB" b="1" dirty="0" smtClean="0">
                <a:solidFill>
                  <a:srgbClr val="FF3399"/>
                </a:solidFill>
                <a:effectLst/>
                <a:ea typeface="Tahoma" panose="020B0604030504040204" pitchFamily="34" charset="0"/>
                <a:cs typeface="Tahoma" panose="020B0604030504040204" pitchFamily="34" charset="0"/>
              </a:rPr>
              <a:t>NB: Please refer to </a:t>
            </a:r>
            <a:r>
              <a:rPr lang="en-GB" dirty="0" smtClean="0">
                <a:solidFill>
                  <a:srgbClr val="FF0000"/>
                </a:solidFill>
                <a:effectLst/>
                <a:ea typeface="Tahoma" panose="020B0604030504040204" pitchFamily="34" charset="0"/>
                <a:cs typeface="Tahoma" panose="020B0604030504040204" pitchFamily="34" charset="0"/>
              </a:rPr>
              <a:t>ECI’s instructions vide No._______/Dated______</a:t>
            </a:r>
            <a:endParaRPr lang="en-IN" dirty="0">
              <a:solidFill>
                <a:srgbClr val="FF0000"/>
              </a:solidFill>
              <a:effectLst/>
              <a:ea typeface="Tahoma" panose="020B0604030504040204" pitchFamily="34" charset="0"/>
              <a:cs typeface="Tahoma" panose="020B0604030504040204" pitchFamily="34" charset="0"/>
            </a:endParaRPr>
          </a:p>
          <a:p>
            <a:endParaRPr lang="en-IN" sz="4000" dirty="0"/>
          </a:p>
          <a:p>
            <a:pPr algn="just"/>
            <a:endParaRPr lang="en-IN" sz="3800" dirty="0">
              <a:solidFill>
                <a:schemeClr val="tx1"/>
              </a:solidFill>
              <a:ea typeface="Tahoma" panose="020B0604030504040204" pitchFamily="34" charset="0"/>
              <a:cs typeface="Tahoma" panose="020B0604030504040204" pitchFamily="34" charset="0"/>
            </a:endParaRPr>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365125"/>
            <a:ext cx="11744325" cy="758825"/>
          </a:xfrm>
          <a:noFill/>
          <a:ln>
            <a:noFill/>
          </a:ln>
        </p:spPr>
        <p:txBody>
          <a:bodyPr>
            <a:normAutofit fontScale="90000"/>
          </a:bodyPr>
          <a:lstStyle/>
          <a:p>
            <a:r>
              <a:rPr lang="en-IN" sz="3200" b="1" dirty="0"/>
              <a:t>Absentee Voters  - </a:t>
            </a:r>
            <a:r>
              <a:rPr lang="en-IN" sz="3200" b="1" dirty="0" smtClean="0">
                <a:latin typeface="Calibri" panose="020F0502020204030204" pitchFamily="34" charset="0"/>
                <a:ea typeface="Tahoma" panose="020B0604030504040204" pitchFamily="34" charset="0"/>
                <a:cs typeface="Calibri" panose="020F0502020204030204" pitchFamily="34" charset="0"/>
              </a:rPr>
              <a:t>Sr</a:t>
            </a:r>
            <a:r>
              <a:rPr lang="en-IN" sz="3200" b="1" dirty="0">
                <a:latin typeface="Calibri" panose="020F0502020204030204" pitchFamily="34" charset="0"/>
                <a:ea typeface="Tahoma" panose="020B0604030504040204" pitchFamily="34" charset="0"/>
                <a:cs typeface="Calibri" panose="020F0502020204030204" pitchFamily="34" charset="0"/>
              </a:rPr>
              <a:t>. </a:t>
            </a:r>
            <a:r>
              <a:rPr lang="en-IN" sz="3200" b="1" dirty="0" smtClean="0">
                <a:latin typeface="Calibri" panose="020F0502020204030204" pitchFamily="34" charset="0"/>
                <a:ea typeface="Tahoma" panose="020B0604030504040204" pitchFamily="34" charset="0"/>
                <a:cs typeface="Calibri" panose="020F0502020204030204" pitchFamily="34" charset="0"/>
              </a:rPr>
              <a:t>Citizen and PwD - dispatch </a:t>
            </a:r>
            <a:r>
              <a:rPr lang="en-IN" sz="3200" b="1" dirty="0">
                <a:latin typeface="Calibri" panose="020F0502020204030204" pitchFamily="34" charset="0"/>
                <a:ea typeface="Tahoma" panose="020B0604030504040204" pitchFamily="34" charset="0"/>
                <a:cs typeface="Calibri" panose="020F0502020204030204" pitchFamily="34" charset="0"/>
              </a:rPr>
              <a:t>of </a:t>
            </a:r>
            <a:r>
              <a:rPr lang="en-IN" sz="3200" b="1" dirty="0" smtClean="0">
                <a:latin typeface="Calibri" panose="020F0502020204030204" pitchFamily="34" charset="0"/>
                <a:ea typeface="Tahoma" panose="020B0604030504040204" pitchFamily="34" charset="0"/>
                <a:cs typeface="Calibri" panose="020F0502020204030204" pitchFamily="34" charset="0"/>
              </a:rPr>
              <a:t>PB - </a:t>
            </a:r>
            <a:r>
              <a:rPr lang="en-IN" sz="3200" b="1" dirty="0"/>
              <a:t>Role of </a:t>
            </a:r>
            <a:r>
              <a:rPr lang="en-IN" sz="3200" b="1" dirty="0" smtClean="0"/>
              <a:t>RO – contd. </a:t>
            </a:r>
            <a:endParaRPr lang="en-IN" sz="32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71450" y="1476876"/>
            <a:ext cx="11811000" cy="4025565"/>
          </a:xfrm>
          <a:noFill/>
          <a:ln>
            <a:noFill/>
          </a:ln>
        </p:spPr>
        <p:txBody>
          <a:bodyPr>
            <a:normAutofit fontScale="92500" lnSpcReduction="20000"/>
          </a:bodyPr>
          <a:lstStyle/>
          <a:p>
            <a:pPr marL="0" indent="0" algn="just">
              <a:buNone/>
            </a:pPr>
            <a:r>
              <a:rPr lang="en-GB" b="1" dirty="0" smtClean="0">
                <a:solidFill>
                  <a:schemeClr val="tx1"/>
                </a:solidFill>
                <a:latin typeface="Calibri" panose="020F0502020204030204" pitchFamily="34" charset="0"/>
                <a:ea typeface="Yu Mincho" panose="02020400000000000000" pitchFamily="18" charset="-128"/>
                <a:cs typeface="Calibri" panose="020F0502020204030204" pitchFamily="34" charset="0"/>
              </a:rPr>
              <a:t>Sharing Absentee Voter list and schedule of visitation with candidates</a:t>
            </a:r>
            <a:r>
              <a:rPr lang="en-GB" dirty="0" smtClean="0">
                <a:solidFill>
                  <a:schemeClr val="tx1"/>
                </a:solidFill>
                <a:latin typeface="Calibri" panose="020F0502020204030204" pitchFamily="34" charset="0"/>
                <a:ea typeface="Yu Mincho" panose="02020400000000000000" pitchFamily="18" charset="-128"/>
                <a:cs typeface="Calibri" panose="020F0502020204030204" pitchFamily="34" charset="0"/>
              </a:rPr>
              <a:t>:</a:t>
            </a:r>
            <a:endParaRPr lang="en-IN" dirty="0" smtClean="0">
              <a:solidFill>
                <a:schemeClr val="tx1"/>
              </a:solidFill>
              <a:latin typeface="Calibri" panose="020F0502020204030204" pitchFamily="34" charset="0"/>
              <a:ea typeface="Yu Mincho" panose="02020400000000000000" pitchFamily="18" charset="-128"/>
              <a:cs typeface="Calibri" panose="020F0502020204030204" pitchFamily="34" charset="0"/>
            </a:endParaRPr>
          </a:p>
          <a:p>
            <a:pPr algn="just"/>
            <a:r>
              <a:rPr lang="en-IN" dirty="0" smtClean="0">
                <a:solidFill>
                  <a:schemeClr val="tx1"/>
                </a:solidFill>
                <a:latin typeface="Calibri" panose="020F0502020204030204" pitchFamily="34" charset="0"/>
                <a:ea typeface="Yu Mincho" panose="02020400000000000000" pitchFamily="18" charset="-128"/>
                <a:cs typeface="Calibri" panose="020F0502020204030204" pitchFamily="34" charset="0"/>
              </a:rPr>
              <a:t>R</a:t>
            </a:r>
            <a:r>
              <a:rPr lang="en-IN" dirty="0" smtClean="0">
                <a:solidFill>
                  <a:schemeClr val="tx1"/>
                </a:solidFill>
                <a:effectLst/>
                <a:latin typeface="Calibri" panose="020F0502020204030204" pitchFamily="34" charset="0"/>
                <a:ea typeface="Yu Mincho" panose="02020400000000000000" pitchFamily="18" charset="-128"/>
                <a:cs typeface="Calibri" panose="020F0502020204030204" pitchFamily="34" charset="0"/>
              </a:rPr>
              <a:t>O </a:t>
            </a:r>
            <a:r>
              <a:rPr lang="en-IN" dirty="0">
                <a:solidFill>
                  <a:schemeClr val="tx1"/>
                </a:solidFill>
                <a:effectLst/>
                <a:latin typeface="Calibri" panose="020F0502020204030204" pitchFamily="34" charset="0"/>
                <a:ea typeface="Yu Mincho" panose="02020400000000000000" pitchFamily="18" charset="-128"/>
                <a:cs typeface="Calibri" panose="020F0502020204030204" pitchFamily="34" charset="0"/>
              </a:rPr>
              <a:t>shall </a:t>
            </a:r>
            <a:r>
              <a:rPr lang="en-IN" b="1" i="1" u="sng" dirty="0">
                <a:solidFill>
                  <a:schemeClr val="tx1"/>
                </a:solidFill>
                <a:effectLst/>
                <a:latin typeface="Calibri" panose="020F0502020204030204" pitchFamily="34" charset="0"/>
                <a:ea typeface="Yu Mincho" panose="02020400000000000000" pitchFamily="18" charset="-128"/>
                <a:cs typeface="Calibri" panose="020F0502020204030204" pitchFamily="34" charset="0"/>
              </a:rPr>
              <a:t>share list </a:t>
            </a:r>
            <a:r>
              <a:rPr lang="en-IN" dirty="0">
                <a:solidFill>
                  <a:schemeClr val="tx1"/>
                </a:solidFill>
                <a:effectLst/>
                <a:latin typeface="Calibri" panose="020F0502020204030204" pitchFamily="34" charset="0"/>
                <a:ea typeface="Yu Mincho" panose="02020400000000000000" pitchFamily="18" charset="-128"/>
                <a:cs typeface="Calibri" panose="020F0502020204030204" pitchFamily="34" charset="0"/>
              </a:rPr>
              <a:t>of all such PwD and 80+ electors, whose applications in </a:t>
            </a:r>
            <a:r>
              <a:rPr lang="en-IN" b="1" dirty="0">
                <a:solidFill>
                  <a:srgbClr val="0070C0"/>
                </a:solidFill>
                <a:effectLst/>
                <a:latin typeface="Calibri" panose="020F0502020204030204" pitchFamily="34" charset="0"/>
                <a:ea typeface="Yu Mincho" panose="02020400000000000000" pitchFamily="18" charset="-128"/>
                <a:cs typeface="Calibri" panose="020F0502020204030204" pitchFamily="34" charset="0"/>
              </a:rPr>
              <a:t>Form 12D</a:t>
            </a:r>
            <a:r>
              <a:rPr lang="en-IN" dirty="0">
                <a:solidFill>
                  <a:schemeClr val="tx1"/>
                </a:solidFill>
                <a:effectLst/>
                <a:latin typeface="Calibri" panose="020F0502020204030204" pitchFamily="34" charset="0"/>
                <a:ea typeface="Yu Mincho" panose="02020400000000000000" pitchFamily="18" charset="-128"/>
                <a:cs typeface="Calibri" panose="020F0502020204030204" pitchFamily="34" charset="0"/>
              </a:rPr>
              <a:t> for availing PB facility have been approved by him, with the Contesting Candidates </a:t>
            </a:r>
            <a:r>
              <a:rPr lang="en-IN" dirty="0" smtClean="0">
                <a:solidFill>
                  <a:schemeClr val="tx1"/>
                </a:solidFill>
                <a:effectLst/>
                <a:latin typeface="Calibri" panose="020F0502020204030204" pitchFamily="34" charset="0"/>
                <a:ea typeface="Yu Mincho" panose="02020400000000000000" pitchFamily="18" charset="-128"/>
                <a:cs typeface="Calibri" panose="020F0502020204030204" pitchFamily="34" charset="0"/>
              </a:rPr>
              <a:t>in </a:t>
            </a:r>
            <a:r>
              <a:rPr lang="en-IN" dirty="0">
                <a:solidFill>
                  <a:schemeClr val="tx1"/>
                </a:solidFill>
                <a:effectLst/>
                <a:latin typeface="Calibri" panose="020F0502020204030204" pitchFamily="34" charset="0"/>
                <a:ea typeface="Yu Mincho" panose="02020400000000000000" pitchFamily="18" charset="-128"/>
                <a:cs typeface="Calibri" panose="020F0502020204030204" pitchFamily="34" charset="0"/>
              </a:rPr>
              <a:t>printed hardcopy</a:t>
            </a:r>
            <a:r>
              <a:rPr lang="en-IN" dirty="0" smtClean="0">
                <a:solidFill>
                  <a:schemeClr val="tx1"/>
                </a:solidFill>
                <a:effectLst/>
                <a:latin typeface="Calibri" panose="020F0502020204030204" pitchFamily="34" charset="0"/>
                <a:ea typeface="Yu Mincho" panose="02020400000000000000" pitchFamily="18" charset="-128"/>
                <a:cs typeface="Calibri" panose="020F0502020204030204" pitchFamily="34" charset="0"/>
              </a:rPr>
              <a:t>.</a:t>
            </a:r>
          </a:p>
          <a:p>
            <a:pPr marL="0" indent="0" algn="just">
              <a:buNone/>
            </a:pPr>
            <a:endParaRPr lang="en-IN" dirty="0" smtClean="0">
              <a:latin typeface="Calibri" panose="020F0502020204030204" pitchFamily="34" charset="0"/>
              <a:ea typeface="Yu Mincho" panose="02020400000000000000" pitchFamily="18" charset="-128"/>
              <a:cs typeface="Calibri" panose="020F0502020204030204" pitchFamily="34" charset="0"/>
            </a:endParaRPr>
          </a:p>
          <a:p>
            <a:pPr marL="0" indent="0" algn="just">
              <a:buNone/>
            </a:pPr>
            <a:r>
              <a:rPr lang="en-IN" b="1" dirty="0" smtClean="0">
                <a:solidFill>
                  <a:srgbClr val="FF3399"/>
                </a:solidFill>
                <a:latin typeface="Calibri" panose="020F0502020204030204" pitchFamily="34" charset="0"/>
                <a:ea typeface="Yu Mincho" panose="02020400000000000000" pitchFamily="18" charset="-128"/>
                <a:cs typeface="Calibri" panose="020F0502020204030204" pitchFamily="34" charset="0"/>
              </a:rPr>
              <a:t>NB 1: Complete transparency is vital and therefore must be ensured </a:t>
            </a:r>
          </a:p>
          <a:p>
            <a:pPr marL="0" indent="0" algn="just">
              <a:buNone/>
            </a:pPr>
            <a:r>
              <a:rPr lang="en-IN" b="1" dirty="0" smtClean="0">
                <a:solidFill>
                  <a:srgbClr val="FF3399"/>
                </a:solidFill>
                <a:latin typeface="Calibri" panose="020F0502020204030204" pitchFamily="34" charset="0"/>
                <a:ea typeface="Yu Mincho" panose="02020400000000000000" pitchFamily="18" charset="-128"/>
                <a:cs typeface="Calibri" panose="020F0502020204030204" pitchFamily="34" charset="0"/>
              </a:rPr>
              <a:t>NB 2: Candidates/agents have a right to know the schedule of visitation of mobile polling parties and to accompany them. However, under no circumstances can the secrecy of the vote be violated. </a:t>
            </a:r>
          </a:p>
          <a:p>
            <a:pPr marL="0" indent="0" algn="just">
              <a:buNone/>
            </a:pPr>
            <a:r>
              <a:rPr lang="en-IN" b="1" dirty="0" smtClean="0">
                <a:solidFill>
                  <a:srgbClr val="FF3399"/>
                </a:solidFill>
                <a:latin typeface="Calibri" panose="020F0502020204030204" pitchFamily="34" charset="0"/>
                <a:ea typeface="Yu Mincho" panose="02020400000000000000" pitchFamily="18" charset="-128"/>
                <a:cs typeface="Calibri" panose="020F0502020204030204" pitchFamily="34" charset="0"/>
              </a:rPr>
              <a:t>NB 3: It should be ensured that the voter is not exposed to any influence or intimidation. </a:t>
            </a:r>
            <a:endParaRPr lang="en-IN" b="1" dirty="0">
              <a:solidFill>
                <a:srgbClr val="FF3399"/>
              </a:solidFill>
              <a:latin typeface="Calibri" panose="020F0502020204030204" pitchFamily="34" charset="0"/>
              <a:cs typeface="Calibri" panose="020F0502020204030204" pitchFamily="34" charset="0"/>
            </a:endParaRPr>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537"/>
            <a:ext cx="12192000" cy="749300"/>
          </a:xfrm>
          <a:noFill/>
          <a:ln>
            <a:noFill/>
          </a:ln>
        </p:spPr>
        <p:txBody>
          <a:bodyPr>
            <a:normAutofit/>
          </a:bodyPr>
          <a:lstStyle/>
          <a:p>
            <a:pPr algn="ctr"/>
            <a:r>
              <a:rPr lang="en-IN" sz="2800" b="1" dirty="0"/>
              <a:t>Absentee Voters </a:t>
            </a:r>
            <a:r>
              <a:rPr lang="en-IN" sz="2800" b="1" dirty="0" smtClean="0"/>
              <a:t>- Process </a:t>
            </a:r>
            <a:r>
              <a:rPr lang="en-IN" sz="2800" b="1" dirty="0"/>
              <a:t>of collecting PB from AVSC, AVPD, AVCO </a:t>
            </a:r>
            <a:r>
              <a:rPr lang="en-IN" sz="2800" b="1" dirty="0" smtClean="0"/>
              <a:t>electors – contd.</a:t>
            </a:r>
            <a:endParaRPr lang="en-IN" sz="2800" b="1" dirty="0"/>
          </a:p>
        </p:txBody>
      </p:sp>
      <p:sp>
        <p:nvSpPr>
          <p:cNvPr id="3" name="Content Placeholder 2"/>
          <p:cNvSpPr>
            <a:spLocks noGrp="1"/>
          </p:cNvSpPr>
          <p:nvPr>
            <p:ph idx="1"/>
          </p:nvPr>
        </p:nvSpPr>
        <p:spPr>
          <a:xfrm>
            <a:off x="0" y="889837"/>
            <a:ext cx="12192000" cy="5968163"/>
          </a:xfrm>
        </p:spPr>
        <p:txBody>
          <a:bodyPr>
            <a:normAutofit fontScale="92500" lnSpcReduction="10000"/>
          </a:bodyPr>
          <a:lstStyle/>
          <a:p>
            <a:pPr marL="457200" lvl="1" indent="0" algn="just">
              <a:lnSpc>
                <a:spcPct val="150000"/>
              </a:lnSpc>
              <a:buNone/>
            </a:pPr>
            <a:r>
              <a:rPr lang="en-US" sz="2400" b="1" dirty="0" smtClean="0">
                <a:effectLst/>
                <a:latin typeface="Calibri" panose="020F0502020204030204" pitchFamily="34" charset="0"/>
                <a:ea typeface="Tahoma" panose="020B0604030504040204" pitchFamily="34" charset="0"/>
                <a:cs typeface="Calibri" panose="020F0502020204030204" pitchFamily="34" charset="0"/>
              </a:rPr>
              <a:t>Constitution of Mobile Polling Teams:</a:t>
            </a:r>
          </a:p>
          <a:p>
            <a:pPr marL="800100" lvl="1" indent="-342900" algn="just">
              <a:lnSpc>
                <a:spcPct val="150000"/>
              </a:lnSpc>
            </a:pPr>
            <a:r>
              <a:rPr lang="en-US" sz="2400" dirty="0" smtClean="0">
                <a:effectLst/>
                <a:latin typeface="Calibri" panose="020F0502020204030204" pitchFamily="34" charset="0"/>
                <a:ea typeface="Tahoma" panose="020B0604030504040204" pitchFamily="34" charset="0"/>
                <a:cs typeface="Calibri" panose="020F0502020204030204" pitchFamily="34" charset="0"/>
              </a:rPr>
              <a:t>Separate </a:t>
            </a:r>
            <a:r>
              <a:rPr lang="en-US" sz="2400" dirty="0">
                <a:effectLst/>
                <a:latin typeface="Calibri" panose="020F0502020204030204" pitchFamily="34" charset="0"/>
                <a:ea typeface="Tahoma" panose="020B0604030504040204" pitchFamily="34" charset="0"/>
                <a:cs typeface="Calibri" panose="020F0502020204030204" pitchFamily="34" charset="0"/>
              </a:rPr>
              <a:t>teams of poll officers, comprising two officials be formed. </a:t>
            </a:r>
          </a:p>
          <a:p>
            <a:pPr marL="800100" lvl="1" indent="-342900" algn="just">
              <a:lnSpc>
                <a:spcPct val="150000"/>
              </a:lnSpc>
            </a:pPr>
            <a:r>
              <a:rPr lang="en-US" sz="2400" dirty="0">
                <a:effectLst/>
                <a:latin typeface="Calibri" panose="020F0502020204030204" pitchFamily="34" charset="0"/>
                <a:ea typeface="Tahoma" panose="020B0604030504040204" pitchFamily="34" charset="0"/>
                <a:cs typeface="Calibri" panose="020F0502020204030204" pitchFamily="34" charset="0"/>
              </a:rPr>
              <a:t> At least one  not below the rank/level of the official appointed as polling officer for PS.</a:t>
            </a:r>
          </a:p>
          <a:p>
            <a:pPr marL="800100" lvl="1" indent="-342900" algn="just">
              <a:lnSpc>
                <a:spcPct val="150000"/>
              </a:lnSpc>
            </a:pPr>
            <a:r>
              <a:rPr lang="en-US" dirty="0">
                <a:latin typeface="Calibri" panose="020F0502020204030204" pitchFamily="34" charset="0"/>
                <a:ea typeface="Tahoma" panose="020B0604030504040204" pitchFamily="34" charset="0"/>
                <a:cs typeface="Calibri" panose="020F0502020204030204" pitchFamily="34" charset="0"/>
              </a:rPr>
              <a:t> </a:t>
            </a:r>
            <a:r>
              <a:rPr lang="en-US" sz="2400" dirty="0">
                <a:effectLst/>
                <a:latin typeface="Calibri" panose="020F0502020204030204" pitchFamily="34" charset="0"/>
                <a:ea typeface="Tahoma" panose="020B0604030504040204" pitchFamily="34" charset="0"/>
                <a:cs typeface="Calibri" panose="020F0502020204030204" pitchFamily="34" charset="0"/>
              </a:rPr>
              <a:t>No. of teams of Polling Officials to be appointed  depend on the number of such Absentee Voters. </a:t>
            </a:r>
          </a:p>
          <a:p>
            <a:pPr marL="800100" lvl="1" indent="-342900" algn="just">
              <a:lnSpc>
                <a:spcPct val="150000"/>
              </a:lnSpc>
            </a:pPr>
            <a:r>
              <a:rPr lang="en-US" dirty="0">
                <a:latin typeface="Calibri" panose="020F0502020204030204" pitchFamily="34" charset="0"/>
                <a:ea typeface="Tahoma" panose="020B0604030504040204" pitchFamily="34" charset="0"/>
                <a:cs typeface="Calibri" panose="020F0502020204030204" pitchFamily="34" charset="0"/>
              </a:rPr>
              <a:t> </a:t>
            </a:r>
            <a:r>
              <a:rPr lang="en-US" sz="2400" dirty="0">
                <a:effectLst/>
                <a:latin typeface="Calibri" panose="020F0502020204030204" pitchFamily="34" charset="0"/>
                <a:ea typeface="Tahoma" panose="020B0604030504040204" pitchFamily="34" charset="0"/>
                <a:cs typeface="Calibri" panose="020F0502020204030204" pitchFamily="34" charset="0"/>
              </a:rPr>
              <a:t>The team  shall visit the electors at the address mentioned  in </a:t>
            </a:r>
            <a:r>
              <a:rPr lang="en-US" sz="2400" b="1" dirty="0">
                <a:solidFill>
                  <a:srgbClr val="0070C0"/>
                </a:solidFill>
                <a:effectLst/>
                <a:latin typeface="Calibri" panose="020F0502020204030204" pitchFamily="34" charset="0"/>
                <a:ea typeface="Tahoma" panose="020B0604030504040204" pitchFamily="34" charset="0"/>
                <a:cs typeface="Calibri" panose="020F0502020204030204" pitchFamily="34" charset="0"/>
              </a:rPr>
              <a:t>Form 12D </a:t>
            </a:r>
            <a:r>
              <a:rPr lang="en-US" sz="2400" dirty="0">
                <a:effectLst/>
                <a:latin typeface="Calibri" panose="020F0502020204030204" pitchFamily="34" charset="0"/>
                <a:ea typeface="Tahoma" panose="020B0604030504040204" pitchFamily="34" charset="0"/>
                <a:cs typeface="Calibri" panose="020F0502020204030204" pitchFamily="34" charset="0"/>
              </a:rPr>
              <a:t>for facilitating their voting by </a:t>
            </a:r>
            <a:r>
              <a:rPr lang="en-US" sz="2400" dirty="0">
                <a:latin typeface="Calibri" panose="020F0502020204030204" pitchFamily="34" charset="0"/>
                <a:ea typeface="Tahoma" panose="020B0604030504040204" pitchFamily="34" charset="0"/>
                <a:cs typeface="Calibri" panose="020F0502020204030204" pitchFamily="34" charset="0"/>
              </a:rPr>
              <a:t>PB </a:t>
            </a:r>
            <a:r>
              <a:rPr lang="en-US" sz="2400" dirty="0">
                <a:effectLst/>
                <a:latin typeface="Calibri" panose="020F0502020204030204" pitchFamily="34" charset="0"/>
                <a:ea typeface="Tahoma" panose="020B0604030504040204" pitchFamily="34" charset="0"/>
                <a:cs typeface="Calibri" panose="020F0502020204030204" pitchFamily="34" charset="0"/>
              </a:rPr>
              <a:t> paper</a:t>
            </a:r>
            <a:r>
              <a:rPr lang="en-US" sz="2400" dirty="0" smtClean="0">
                <a:effectLst/>
                <a:latin typeface="Calibri" panose="020F0502020204030204" pitchFamily="34" charset="0"/>
                <a:ea typeface="Tahoma" panose="020B0604030504040204" pitchFamily="34" charset="0"/>
                <a:cs typeface="Calibri" panose="020F0502020204030204" pitchFamily="34" charset="0"/>
              </a:rPr>
              <a:t>.</a:t>
            </a:r>
          </a:p>
          <a:p>
            <a:pPr marL="800100" lvl="1" indent="-342900" algn="just">
              <a:lnSpc>
                <a:spcPct val="150000"/>
              </a:lnSpc>
            </a:pPr>
            <a:r>
              <a:rPr lang="en-US" dirty="0">
                <a:ea typeface="Tahoma" panose="020B0604030504040204" pitchFamily="34" charset="0"/>
                <a:cs typeface="Tahoma" panose="020B0604030504040204" pitchFamily="34" charset="0"/>
              </a:rPr>
              <a:t>Each team be provided with the list of AVSC, AVPD and AVCO electors, adequate number of postal ballot papers, envelopes, pen, ink-pad (for thumb impression wherever required),  canvas bag etc. </a:t>
            </a:r>
            <a:endParaRPr lang="en-IN" dirty="0" smtClean="0">
              <a:ea typeface="Tahoma" panose="020B0604030504040204" pitchFamily="34" charset="0"/>
              <a:cs typeface="Tahoma" panose="020B0604030504040204" pitchFamily="34" charset="0"/>
            </a:endParaRPr>
          </a:p>
          <a:p>
            <a:pPr marL="457200" lvl="1" indent="0" algn="just">
              <a:lnSpc>
                <a:spcPct val="150000"/>
              </a:lnSpc>
              <a:buNone/>
            </a:pPr>
            <a:r>
              <a:rPr lang="en-IN" b="1" dirty="0" smtClean="0">
                <a:solidFill>
                  <a:srgbClr val="FF3399"/>
                </a:solidFill>
                <a:latin typeface="Calibri" panose="020F0502020204030204" pitchFamily="34" charset="0"/>
                <a:ea typeface="Yu Mincho" panose="02020400000000000000" pitchFamily="18" charset="-128"/>
                <a:cs typeface="Calibri" panose="020F0502020204030204" pitchFamily="34" charset="0"/>
              </a:rPr>
              <a:t>NB: Candidates/agents have a right to know the schedule of visitation of mobile polling parties and to accompany them. However, under no circumstances can the secrecy of the vote be violated. It should be ensured that the voter is not exposed to any influence or intimidation. </a:t>
            </a:r>
            <a:endParaRPr lang="en-IN" b="1" dirty="0" smtClean="0">
              <a:solidFill>
                <a:srgbClr val="FF3399"/>
              </a:solidFill>
              <a:latin typeface="Calibri" panose="020F0502020204030204" pitchFamily="34" charset="0"/>
              <a:cs typeface="Calibri" panose="020F0502020204030204" pitchFamily="34" charset="0"/>
            </a:endParaRPr>
          </a:p>
          <a:p>
            <a:pPr marL="800100" lvl="1" indent="-342900" algn="just">
              <a:lnSpc>
                <a:spcPct val="150000"/>
              </a:lnSpc>
            </a:pPr>
            <a:endParaRPr lang="en-IN" sz="2400" dirty="0">
              <a:effectLst/>
              <a:latin typeface="Calibri" panose="020F0502020204030204" pitchFamily="34" charset="0"/>
              <a:ea typeface="Tahoma" panose="020B0604030504040204" pitchFamily="34" charset="0"/>
              <a:cs typeface="Calibri" panose="020F0502020204030204" pitchFamily="34" charset="0"/>
            </a:endParaRPr>
          </a:p>
          <a:p>
            <a:endParaRPr lang="en-IN" dirty="0">
              <a:latin typeface="Calibri" panose="020F0502020204030204" pitchFamily="34" charset="0"/>
              <a:cs typeface="Calibri" panose="020F0502020204030204" pitchFamily="34" charset="0"/>
            </a:endParaRPr>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835"/>
            <a:ext cx="12192000" cy="914400"/>
          </a:xfrm>
          <a:noFill/>
          <a:ln>
            <a:noFill/>
          </a:ln>
        </p:spPr>
        <p:txBody>
          <a:bodyPr>
            <a:noAutofit/>
          </a:bodyPr>
          <a:lstStyle/>
          <a:p>
            <a:pPr algn="ctr"/>
            <a:r>
              <a:rPr lang="en-IN" sz="3600" b="1" dirty="0">
                <a:ea typeface="Tahoma" panose="020B0604030504040204" pitchFamily="34" charset="0"/>
                <a:cs typeface="Tahoma" panose="020B0604030504040204" pitchFamily="34" charset="0"/>
              </a:rPr>
              <a:t>Absentee Voters - Process of collecting PB from AVSC, AVPD, AVCO </a:t>
            </a:r>
            <a:r>
              <a:rPr lang="en-IN" sz="3600" b="1" dirty="0" smtClean="0">
                <a:ea typeface="Tahoma" panose="020B0604030504040204" pitchFamily="34" charset="0"/>
                <a:cs typeface="Tahoma" panose="020B0604030504040204" pitchFamily="34" charset="0"/>
              </a:rPr>
              <a:t>electors – </a:t>
            </a:r>
            <a:r>
              <a:rPr lang="en-IN" sz="3600" b="1" dirty="0">
                <a:ea typeface="Tahoma" panose="020B0604030504040204" pitchFamily="34" charset="0"/>
                <a:cs typeface="Tahoma" panose="020B0604030504040204" pitchFamily="34" charset="0"/>
              </a:rPr>
              <a:t>contd.</a:t>
            </a:r>
            <a:endParaRPr lang="en-IN" sz="3600" b="1" dirty="0">
              <a:solidFill>
                <a:srgbClr val="FF0000"/>
              </a:solidFill>
            </a:endParaRPr>
          </a:p>
        </p:txBody>
      </p:sp>
      <p:sp>
        <p:nvSpPr>
          <p:cNvPr id="3" name="Content Placeholder 2"/>
          <p:cNvSpPr>
            <a:spLocks noGrp="1"/>
          </p:cNvSpPr>
          <p:nvPr>
            <p:ph idx="1"/>
          </p:nvPr>
        </p:nvSpPr>
        <p:spPr>
          <a:xfrm>
            <a:off x="0" y="1076739"/>
            <a:ext cx="12192000" cy="5410200"/>
          </a:xfrm>
          <a:noFill/>
          <a:ln>
            <a:noFill/>
          </a:ln>
        </p:spPr>
        <p:txBody>
          <a:bodyPr>
            <a:noAutofit/>
          </a:bodyPr>
          <a:lstStyle/>
          <a:p>
            <a:pPr marL="457200" lvl="1" indent="0" algn="just">
              <a:lnSpc>
                <a:spcPct val="100000"/>
              </a:lnSpc>
              <a:buNone/>
              <a:tabLst>
                <a:tab pos="457200" algn="l"/>
              </a:tabLst>
            </a:pPr>
            <a:r>
              <a:rPr lang="en-GB" b="1" dirty="0" smtClean="0"/>
              <a:t>Other persons accompanying Mobile Polling Team:</a:t>
            </a:r>
            <a:endParaRPr lang="en-IN" b="1" dirty="0" smtClean="0"/>
          </a:p>
          <a:p>
            <a:pPr lvl="1" algn="just">
              <a:lnSpc>
                <a:spcPct val="100000"/>
              </a:lnSpc>
              <a:buFont typeface="Wingdings" panose="05000000000000000000" pitchFamily="2" charset="2"/>
              <a:buChar char="§"/>
              <a:tabLst>
                <a:tab pos="457200" algn="l"/>
              </a:tabLst>
            </a:pPr>
            <a:r>
              <a:rPr lang="en-IN" b="1" i="1" u="sng" dirty="0" smtClean="0"/>
              <a:t>Police </a:t>
            </a:r>
            <a:r>
              <a:rPr lang="en-IN" b="1" i="1" u="sng" dirty="0"/>
              <a:t>Security cover </a:t>
            </a:r>
            <a:r>
              <a:rPr lang="en-IN" dirty="0"/>
              <a:t>shall be provided to the poll officers for their visits.</a:t>
            </a:r>
          </a:p>
          <a:p>
            <a:pPr lvl="1" algn="just">
              <a:lnSpc>
                <a:spcPct val="100000"/>
              </a:lnSpc>
              <a:buFont typeface="Wingdings" panose="05000000000000000000" pitchFamily="2" charset="2"/>
              <a:buChar char="§"/>
              <a:tabLst>
                <a:tab pos="457200" algn="l"/>
              </a:tabLst>
            </a:pPr>
            <a:r>
              <a:rPr lang="en-IN" dirty="0" smtClean="0"/>
              <a:t>  </a:t>
            </a:r>
            <a:r>
              <a:rPr lang="en-IN" b="1" i="1" u="sng" dirty="0" smtClean="0"/>
              <a:t>Videographer</a:t>
            </a:r>
            <a:r>
              <a:rPr lang="en-IN" dirty="0" smtClean="0"/>
              <a:t> </a:t>
            </a:r>
            <a:r>
              <a:rPr lang="en-IN" dirty="0"/>
              <a:t>should accompany the poll officers who shall record the proceedings at the electors house </a:t>
            </a:r>
            <a:r>
              <a:rPr lang="en-IN" b="1" i="1" u="sng" dirty="0"/>
              <a:t>without violating the </a:t>
            </a:r>
            <a:r>
              <a:rPr lang="en-IN" b="1" i="1" u="sng" dirty="0" smtClean="0"/>
              <a:t>secrecy </a:t>
            </a:r>
            <a:r>
              <a:rPr lang="en-IN" dirty="0"/>
              <a:t>of vote.</a:t>
            </a:r>
          </a:p>
          <a:p>
            <a:pPr lvl="1" algn="just">
              <a:lnSpc>
                <a:spcPct val="100000"/>
              </a:lnSpc>
              <a:buFont typeface="Wingdings" panose="05000000000000000000" pitchFamily="2" charset="2"/>
              <a:buChar char="§"/>
              <a:tabLst>
                <a:tab pos="457200" algn="l"/>
              </a:tabLst>
            </a:pPr>
            <a:r>
              <a:rPr lang="en-IN" dirty="0" smtClean="0"/>
              <a:t> </a:t>
            </a:r>
            <a:r>
              <a:rPr lang="en-IN" dirty="0"/>
              <a:t>Visits by teams of poll officers should be completed by </a:t>
            </a:r>
            <a:r>
              <a:rPr lang="en-IN" b="1" i="1" u="sng" dirty="0"/>
              <a:t>1 day prior </a:t>
            </a:r>
            <a:r>
              <a:rPr lang="en-IN" dirty="0"/>
              <a:t>to the date fixed for </a:t>
            </a:r>
            <a:r>
              <a:rPr lang="en-IN" dirty="0" smtClean="0"/>
              <a:t>polls</a:t>
            </a:r>
          </a:p>
          <a:p>
            <a:pPr lvl="1" algn="just">
              <a:lnSpc>
                <a:spcPct val="100000"/>
              </a:lnSpc>
              <a:buFont typeface="Wingdings" panose="05000000000000000000" pitchFamily="2" charset="2"/>
              <a:buChar char="§"/>
              <a:tabLst>
                <a:tab pos="457200" algn="l"/>
              </a:tabLst>
            </a:pPr>
            <a:r>
              <a:rPr lang="en-GB" dirty="0" smtClean="0"/>
              <a:t>Authorized Media Personnel, if any, accompanying the poll team are also required not to breach the secrecy of ballot</a:t>
            </a:r>
          </a:p>
          <a:p>
            <a:pPr lvl="1" algn="just">
              <a:lnSpc>
                <a:spcPct val="100000"/>
              </a:lnSpc>
              <a:buFont typeface="Wingdings" panose="05000000000000000000" pitchFamily="2" charset="2"/>
              <a:buChar char="§"/>
              <a:tabLst>
                <a:tab pos="457200" algn="l"/>
              </a:tabLst>
            </a:pPr>
            <a:r>
              <a:rPr lang="en-GB" dirty="0" smtClean="0"/>
              <a:t>Candidates and their agents, if any, </a:t>
            </a:r>
            <a:r>
              <a:rPr lang="en-GB" dirty="0"/>
              <a:t>accompanying the poll team are also required not to breach the secrecy of ballot</a:t>
            </a:r>
          </a:p>
          <a:p>
            <a:pPr lvl="1" algn="just">
              <a:lnSpc>
                <a:spcPct val="100000"/>
              </a:lnSpc>
              <a:buFont typeface="Wingdings" panose="05000000000000000000" pitchFamily="2" charset="2"/>
              <a:buChar char="§"/>
              <a:tabLst>
                <a:tab pos="457200" algn="l"/>
              </a:tabLst>
            </a:pPr>
            <a:r>
              <a:rPr lang="en-IN" dirty="0" smtClean="0"/>
              <a:t> </a:t>
            </a:r>
            <a:r>
              <a:rPr lang="en-IN" b="1" i="1" u="sng" dirty="0"/>
              <a:t>Appropriate protection equipment </a:t>
            </a:r>
            <a:r>
              <a:rPr lang="en-IN" dirty="0"/>
              <a:t>including PPE kit for the poll officers going to COVID-19 infected electors home. This should be done in consultation with the Nodal Health Officer for AVCOs. </a:t>
            </a:r>
          </a:p>
        </p:txBody>
      </p:sp>
      <p:sp>
        <p:nvSpPr>
          <p:cNvPr id="6" name="Rectangle 5"/>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1287"/>
            <a:ext cx="12191999" cy="1325563"/>
          </a:xfrm>
          <a:noFill/>
          <a:ln>
            <a:noFill/>
          </a:ln>
        </p:spPr>
        <p:txBody>
          <a:bodyPr>
            <a:normAutofit/>
          </a:bodyPr>
          <a:lstStyle/>
          <a:p>
            <a:pPr algn="ctr"/>
            <a:r>
              <a:rPr lang="en-IN" sz="3200" b="1" dirty="0">
                <a:latin typeface="+mn-lt"/>
                <a:ea typeface="Tahoma" panose="020B0604030504040204" pitchFamily="34" charset="0"/>
                <a:cs typeface="Tahoma" panose="020B0604030504040204" pitchFamily="34" charset="0"/>
              </a:rPr>
              <a:t>Absentee Voters - Process of collecting PB from AVSC, AVPD, AVCO electors – contd.</a:t>
            </a:r>
          </a:p>
        </p:txBody>
      </p:sp>
      <p:sp>
        <p:nvSpPr>
          <p:cNvPr id="3" name="Content Placeholder 2"/>
          <p:cNvSpPr>
            <a:spLocks noGrp="1"/>
          </p:cNvSpPr>
          <p:nvPr>
            <p:ph idx="1"/>
          </p:nvPr>
        </p:nvSpPr>
        <p:spPr>
          <a:xfrm>
            <a:off x="0" y="1283368"/>
            <a:ext cx="12191999" cy="5574632"/>
          </a:xfrm>
        </p:spPr>
        <p:txBody>
          <a:bodyPr>
            <a:normAutofit fontScale="25000" lnSpcReduction="20000"/>
          </a:bodyPr>
          <a:lstStyle/>
          <a:p>
            <a:pPr marL="457200" lvl="1" indent="0" algn="just">
              <a:lnSpc>
                <a:spcPct val="120000"/>
              </a:lnSpc>
              <a:buNone/>
              <a:tabLst>
                <a:tab pos="457200" algn="l"/>
                <a:tab pos="514350" algn="l"/>
              </a:tabLst>
            </a:pPr>
            <a:r>
              <a:rPr lang="en-US" sz="11200" b="1" i="1" u="sng" dirty="0" smtClean="0">
                <a:solidFill>
                  <a:schemeClr val="tx1"/>
                </a:solidFill>
                <a:effectLst/>
                <a:ea typeface="Tahoma" panose="020B0604030504040204" pitchFamily="34" charset="0"/>
                <a:cs typeface="Tahoma" panose="020B0604030504040204" pitchFamily="34" charset="0"/>
              </a:rPr>
              <a:t>Intimation of schedule of visitation </a:t>
            </a:r>
            <a:r>
              <a:rPr lang="en-US" sz="11200" b="1" i="1" u="sng" dirty="0" smtClean="0">
                <a:ea typeface="Tahoma" panose="020B0604030504040204" pitchFamily="34" charset="0"/>
                <a:cs typeface="Tahoma" panose="020B0604030504040204" pitchFamily="34" charset="0"/>
              </a:rPr>
              <a:t>of </a:t>
            </a:r>
            <a:r>
              <a:rPr lang="en-US" sz="11200" b="1" i="1" u="sng" dirty="0" smtClean="0">
                <a:solidFill>
                  <a:schemeClr val="tx1"/>
                </a:solidFill>
                <a:effectLst/>
                <a:ea typeface="Tahoma" panose="020B0604030504040204" pitchFamily="34" charset="0"/>
                <a:cs typeface="Tahoma" panose="020B0604030504040204" pitchFamily="34" charset="0"/>
              </a:rPr>
              <a:t>Mobile Polling Teams:</a:t>
            </a:r>
          </a:p>
          <a:p>
            <a:pPr marL="742950" lvl="1" indent="-285750" algn="just">
              <a:lnSpc>
                <a:spcPct val="120000"/>
              </a:lnSpc>
              <a:tabLst>
                <a:tab pos="457200" algn="l"/>
                <a:tab pos="514350" algn="l"/>
              </a:tabLst>
            </a:pPr>
            <a:r>
              <a:rPr lang="en-US" sz="11200" b="1" i="1" u="sng" dirty="0" smtClean="0">
                <a:solidFill>
                  <a:schemeClr val="tx1"/>
                </a:solidFill>
                <a:effectLst/>
                <a:ea typeface="Tahoma" panose="020B0604030504040204" pitchFamily="34" charset="0"/>
                <a:cs typeface="Tahoma" panose="020B0604030504040204" pitchFamily="34" charset="0"/>
              </a:rPr>
              <a:t>Intimate </a:t>
            </a:r>
            <a:r>
              <a:rPr lang="en-US" sz="11200" b="1" i="1" u="sng" dirty="0">
                <a:solidFill>
                  <a:schemeClr val="tx1"/>
                </a:solidFill>
                <a:effectLst/>
                <a:ea typeface="Tahoma" panose="020B0604030504040204" pitchFamily="34" charset="0"/>
                <a:cs typeface="Tahoma" panose="020B0604030504040204" pitchFamily="34" charset="0"/>
              </a:rPr>
              <a:t>electors</a:t>
            </a:r>
            <a:r>
              <a:rPr lang="en-US" sz="11200" dirty="0">
                <a:solidFill>
                  <a:schemeClr val="tx1"/>
                </a:solidFill>
                <a:ea typeface="Tahoma" panose="020B0604030504040204" pitchFamily="34" charset="0"/>
                <a:cs typeface="Tahoma" panose="020B0604030504040204" pitchFamily="34" charset="0"/>
              </a:rPr>
              <a:t>, in advance, </a:t>
            </a:r>
            <a:r>
              <a:rPr lang="en-US" sz="11200" dirty="0">
                <a:solidFill>
                  <a:schemeClr val="tx1"/>
                </a:solidFill>
                <a:effectLst/>
                <a:ea typeface="Tahoma" panose="020B0604030504040204" pitchFamily="34" charset="0"/>
                <a:cs typeface="Tahoma" panose="020B0604030504040204" pitchFamily="34" charset="0"/>
              </a:rPr>
              <a:t> </a:t>
            </a:r>
            <a:r>
              <a:rPr lang="en-US" sz="11200" b="1" i="1" u="sng" dirty="0">
                <a:solidFill>
                  <a:schemeClr val="tx1"/>
                </a:solidFill>
                <a:effectLst/>
                <a:ea typeface="Tahoma" panose="020B0604030504040204" pitchFamily="34" charset="0"/>
                <a:cs typeface="Tahoma" panose="020B0604030504040204" pitchFamily="34" charset="0"/>
              </a:rPr>
              <a:t>date and approximate time </a:t>
            </a:r>
            <a:r>
              <a:rPr lang="en-US" sz="11200" dirty="0">
                <a:solidFill>
                  <a:schemeClr val="tx1"/>
                </a:solidFill>
                <a:effectLst/>
                <a:ea typeface="Tahoma" panose="020B0604030504040204" pitchFamily="34" charset="0"/>
                <a:cs typeface="Tahoma" panose="020B0604030504040204" pitchFamily="34" charset="0"/>
              </a:rPr>
              <a:t>of visit of </a:t>
            </a:r>
            <a:r>
              <a:rPr lang="en-US" sz="11200" dirty="0">
                <a:solidFill>
                  <a:schemeClr val="tx1"/>
                </a:solidFill>
                <a:ea typeface="Tahoma" panose="020B0604030504040204" pitchFamily="34" charset="0"/>
                <a:cs typeface="Tahoma" panose="020B0604030504040204" pitchFamily="34" charset="0"/>
              </a:rPr>
              <a:t>Poll </a:t>
            </a:r>
            <a:r>
              <a:rPr lang="en-US" sz="11200" dirty="0" smtClean="0">
                <a:solidFill>
                  <a:schemeClr val="tx1"/>
                </a:solidFill>
                <a:ea typeface="Tahoma" panose="020B0604030504040204" pitchFamily="34" charset="0"/>
                <a:cs typeface="Tahoma" panose="020B0604030504040204" pitchFamily="34" charset="0"/>
              </a:rPr>
              <a:t>Team</a:t>
            </a:r>
            <a:r>
              <a:rPr lang="en-US" sz="11200" dirty="0">
                <a:ea typeface="Tahoma" panose="020B0604030504040204" pitchFamily="34" charset="0"/>
                <a:cs typeface="Tahoma" panose="020B0604030504040204" pitchFamily="34" charset="0"/>
              </a:rPr>
              <a:t> </a:t>
            </a:r>
            <a:r>
              <a:rPr lang="en-US" sz="11200" dirty="0" smtClean="0">
                <a:solidFill>
                  <a:schemeClr val="tx1"/>
                </a:solidFill>
                <a:effectLst/>
                <a:ea typeface="Tahoma" panose="020B0604030504040204" pitchFamily="34" charset="0"/>
                <a:cs typeface="Tahoma" panose="020B0604030504040204" pitchFamily="34" charset="0"/>
              </a:rPr>
              <a:t> </a:t>
            </a:r>
            <a:r>
              <a:rPr lang="en-US" sz="11200" dirty="0">
                <a:solidFill>
                  <a:schemeClr val="tx1"/>
                </a:solidFill>
                <a:effectLst/>
                <a:ea typeface="Tahoma" panose="020B0604030504040204" pitchFamily="34" charset="0"/>
                <a:cs typeface="Tahoma" panose="020B0604030504040204" pitchFamily="34" charset="0"/>
              </a:rPr>
              <a:t>through </a:t>
            </a:r>
            <a:r>
              <a:rPr lang="en-US" sz="11200" b="1" i="1" u="sng" dirty="0" smtClean="0">
                <a:solidFill>
                  <a:schemeClr val="tx1"/>
                </a:solidFill>
                <a:effectLst/>
                <a:ea typeface="Tahoma" panose="020B0604030504040204" pitchFamily="34" charset="0"/>
                <a:cs typeface="Tahoma" panose="020B0604030504040204" pitchFamily="34" charset="0"/>
              </a:rPr>
              <a:t>SMS</a:t>
            </a:r>
            <a:r>
              <a:rPr lang="en-US" sz="11200" dirty="0" smtClean="0">
                <a:solidFill>
                  <a:schemeClr val="tx1"/>
                </a:solidFill>
                <a:effectLst/>
                <a:ea typeface="Tahoma" panose="020B0604030504040204" pitchFamily="34" charset="0"/>
                <a:cs typeface="Tahoma" panose="020B0604030504040204" pitchFamily="34" charset="0"/>
              </a:rPr>
              <a:t>. </a:t>
            </a:r>
            <a:r>
              <a:rPr lang="en-US" sz="11200" dirty="0">
                <a:solidFill>
                  <a:schemeClr val="tx1"/>
                </a:solidFill>
                <a:effectLst/>
                <a:ea typeface="Tahoma" panose="020B0604030504040204" pitchFamily="34" charset="0"/>
                <a:cs typeface="Tahoma" panose="020B0604030504040204" pitchFamily="34" charset="0"/>
              </a:rPr>
              <a:t>If </a:t>
            </a:r>
            <a:r>
              <a:rPr lang="en-US" sz="11200" dirty="0" smtClean="0">
                <a:solidFill>
                  <a:schemeClr val="tx1"/>
                </a:solidFill>
                <a:effectLst/>
                <a:ea typeface="Tahoma" panose="020B0604030504040204" pitchFamily="34" charset="0"/>
                <a:cs typeface="Tahoma" panose="020B0604030504040204" pitchFamily="34" charset="0"/>
              </a:rPr>
              <a:t>mobile no</a:t>
            </a:r>
            <a:r>
              <a:rPr lang="en-US" sz="11200" dirty="0">
                <a:solidFill>
                  <a:schemeClr val="tx1"/>
                </a:solidFill>
                <a:effectLst/>
                <a:ea typeface="Tahoma" panose="020B0604030504040204" pitchFamily="34" charset="0"/>
                <a:cs typeface="Tahoma" panose="020B0604030504040204" pitchFamily="34" charset="0"/>
              </a:rPr>
              <a:t>. not available,  intimation be given </a:t>
            </a:r>
            <a:r>
              <a:rPr lang="en-US" sz="11200" b="1" i="1" u="sng" dirty="0">
                <a:solidFill>
                  <a:schemeClr val="tx1"/>
                </a:solidFill>
                <a:effectLst/>
                <a:ea typeface="Tahoma" panose="020B0604030504040204" pitchFamily="34" charset="0"/>
                <a:cs typeface="Tahoma" panose="020B0604030504040204" pitchFamily="34" charset="0"/>
              </a:rPr>
              <a:t>by post </a:t>
            </a:r>
            <a:r>
              <a:rPr lang="en-US" sz="11200" dirty="0">
                <a:solidFill>
                  <a:schemeClr val="tx1"/>
                </a:solidFill>
                <a:effectLst/>
                <a:ea typeface="Tahoma" panose="020B0604030504040204" pitchFamily="34" charset="0"/>
                <a:cs typeface="Tahoma" panose="020B0604030504040204" pitchFamily="34" charset="0"/>
              </a:rPr>
              <a:t>and /or </a:t>
            </a:r>
            <a:r>
              <a:rPr lang="en-US" sz="11200" b="1" i="1" u="sng" dirty="0">
                <a:solidFill>
                  <a:schemeClr val="tx1"/>
                </a:solidFill>
                <a:effectLst/>
                <a:ea typeface="Tahoma" panose="020B0604030504040204" pitchFamily="34" charset="0"/>
                <a:cs typeface="Tahoma" panose="020B0604030504040204" pitchFamily="34" charset="0"/>
              </a:rPr>
              <a:t>through the BLO</a:t>
            </a:r>
            <a:r>
              <a:rPr lang="en-US" sz="11200" dirty="0">
                <a:solidFill>
                  <a:schemeClr val="tx1"/>
                </a:solidFill>
                <a:effectLst/>
                <a:ea typeface="Tahoma" panose="020B0604030504040204" pitchFamily="34" charset="0"/>
                <a:cs typeface="Tahoma" panose="020B0604030504040204" pitchFamily="34" charset="0"/>
              </a:rPr>
              <a:t>.</a:t>
            </a:r>
          </a:p>
          <a:p>
            <a:pPr marL="742950" lvl="1" indent="-285750" algn="just">
              <a:lnSpc>
                <a:spcPct val="120000"/>
              </a:lnSpc>
              <a:tabLst>
                <a:tab pos="457200" algn="l"/>
                <a:tab pos="514350" algn="l"/>
              </a:tabLst>
            </a:pPr>
            <a:r>
              <a:rPr lang="en-US" sz="11200" dirty="0">
                <a:solidFill>
                  <a:schemeClr val="tx1"/>
                </a:solidFill>
                <a:effectLst/>
                <a:ea typeface="Tahoma" panose="020B0604030504040204" pitchFamily="34" charset="0"/>
                <a:cs typeface="Tahoma" panose="020B0604030504040204" pitchFamily="34" charset="0"/>
              </a:rPr>
              <a:t>If elector is not present at the </a:t>
            </a:r>
            <a:r>
              <a:rPr lang="en-US" sz="11200" b="1" i="1" u="sng" dirty="0">
                <a:solidFill>
                  <a:schemeClr val="tx1"/>
                </a:solidFill>
                <a:ea typeface="Tahoma" panose="020B0604030504040204" pitchFamily="34" charset="0"/>
                <a:cs typeface="Tahoma" panose="020B0604030504040204" pitchFamily="34" charset="0"/>
              </a:rPr>
              <a:t>1</a:t>
            </a:r>
            <a:r>
              <a:rPr lang="en-US" sz="11200" b="1" i="1" u="sng" baseline="30000" dirty="0">
                <a:solidFill>
                  <a:schemeClr val="tx1"/>
                </a:solidFill>
                <a:ea typeface="Tahoma" panose="020B0604030504040204" pitchFamily="34" charset="0"/>
                <a:cs typeface="Tahoma" panose="020B0604030504040204" pitchFamily="34" charset="0"/>
              </a:rPr>
              <a:t>st</a:t>
            </a:r>
            <a:r>
              <a:rPr lang="en-US" sz="11200" b="1" i="1" u="sng" dirty="0">
                <a:solidFill>
                  <a:schemeClr val="tx1"/>
                </a:solidFill>
                <a:ea typeface="Tahoma" panose="020B0604030504040204" pitchFamily="34" charset="0"/>
                <a:cs typeface="Tahoma" panose="020B0604030504040204" pitchFamily="34" charset="0"/>
              </a:rPr>
              <a:t> </a:t>
            </a:r>
            <a:r>
              <a:rPr lang="en-US" sz="11200" b="1" i="1" u="sng" dirty="0" smtClean="0">
                <a:solidFill>
                  <a:schemeClr val="tx1"/>
                </a:solidFill>
                <a:effectLst/>
                <a:ea typeface="Tahoma" panose="020B0604030504040204" pitchFamily="34" charset="0"/>
                <a:cs typeface="Tahoma" panose="020B0604030504040204" pitchFamily="34" charset="0"/>
              </a:rPr>
              <a:t>visit</a:t>
            </a:r>
            <a:r>
              <a:rPr lang="en-US" sz="11200" dirty="0">
                <a:solidFill>
                  <a:schemeClr val="tx1"/>
                </a:solidFill>
                <a:effectLst/>
                <a:ea typeface="Tahoma" panose="020B0604030504040204" pitchFamily="34" charset="0"/>
                <a:cs typeface="Tahoma" panose="020B0604030504040204" pitchFamily="34" charset="0"/>
              </a:rPr>
              <a:t>, the team shall  leave intimation about the time of </a:t>
            </a:r>
            <a:r>
              <a:rPr lang="en-US" sz="11200" dirty="0">
                <a:solidFill>
                  <a:schemeClr val="tx1"/>
                </a:solidFill>
                <a:ea typeface="Tahoma" panose="020B0604030504040204" pitchFamily="34" charset="0"/>
                <a:cs typeface="Tahoma" panose="020B0604030504040204" pitchFamily="34" charset="0"/>
              </a:rPr>
              <a:t>2</a:t>
            </a:r>
            <a:r>
              <a:rPr lang="en-US" sz="11200" baseline="30000" dirty="0">
                <a:solidFill>
                  <a:schemeClr val="tx1"/>
                </a:solidFill>
                <a:ea typeface="Tahoma" panose="020B0604030504040204" pitchFamily="34" charset="0"/>
                <a:cs typeface="Tahoma" panose="020B0604030504040204" pitchFamily="34" charset="0"/>
              </a:rPr>
              <a:t>nd</a:t>
            </a:r>
            <a:r>
              <a:rPr lang="en-US" sz="11200" dirty="0">
                <a:solidFill>
                  <a:schemeClr val="tx1"/>
                </a:solidFill>
                <a:ea typeface="Tahoma" panose="020B0604030504040204" pitchFamily="34" charset="0"/>
                <a:cs typeface="Tahoma" panose="020B0604030504040204" pitchFamily="34" charset="0"/>
              </a:rPr>
              <a:t> </a:t>
            </a:r>
            <a:r>
              <a:rPr lang="en-US" sz="11200" dirty="0" smtClean="0">
                <a:solidFill>
                  <a:schemeClr val="tx1"/>
                </a:solidFill>
                <a:effectLst/>
                <a:ea typeface="Tahoma" panose="020B0604030504040204" pitchFamily="34" charset="0"/>
                <a:cs typeface="Tahoma" panose="020B0604030504040204" pitchFamily="34" charset="0"/>
              </a:rPr>
              <a:t>visit</a:t>
            </a:r>
            <a:r>
              <a:rPr lang="en-US" sz="11200" dirty="0">
                <a:solidFill>
                  <a:schemeClr val="tx1"/>
                </a:solidFill>
                <a:effectLst/>
                <a:ea typeface="Tahoma" panose="020B0604030504040204" pitchFamily="34" charset="0"/>
                <a:cs typeface="Tahoma" panose="020B0604030504040204" pitchFamily="34" charset="0"/>
              </a:rPr>
              <a:t>. If the elector is not present even at the </a:t>
            </a:r>
            <a:r>
              <a:rPr lang="en-US" sz="11200" b="1" i="1" u="sng" dirty="0" smtClean="0">
                <a:solidFill>
                  <a:schemeClr val="tx1"/>
                </a:solidFill>
                <a:ea typeface="Tahoma" panose="020B0604030504040204" pitchFamily="34" charset="0"/>
                <a:cs typeface="Tahoma" panose="020B0604030504040204" pitchFamily="34" charset="0"/>
              </a:rPr>
              <a:t>2</a:t>
            </a:r>
            <a:r>
              <a:rPr lang="en-US" sz="11200" b="1" i="1" u="sng" baseline="30000" dirty="0" smtClean="0">
                <a:solidFill>
                  <a:schemeClr val="tx1"/>
                </a:solidFill>
                <a:ea typeface="Tahoma" panose="020B0604030504040204" pitchFamily="34" charset="0"/>
                <a:cs typeface="Tahoma" panose="020B0604030504040204" pitchFamily="34" charset="0"/>
              </a:rPr>
              <a:t>nd</a:t>
            </a:r>
            <a:r>
              <a:rPr lang="en-US" sz="11200" b="1" i="1" u="sng" dirty="0" smtClean="0">
                <a:solidFill>
                  <a:schemeClr val="tx1"/>
                </a:solidFill>
                <a:effectLst/>
                <a:ea typeface="Tahoma" panose="020B0604030504040204" pitchFamily="34" charset="0"/>
                <a:cs typeface="Tahoma" panose="020B0604030504040204" pitchFamily="34" charset="0"/>
              </a:rPr>
              <a:t> </a:t>
            </a:r>
            <a:r>
              <a:rPr lang="en-US" sz="11200" b="1" i="1" u="sng" dirty="0">
                <a:solidFill>
                  <a:schemeClr val="tx1"/>
                </a:solidFill>
                <a:effectLst/>
                <a:ea typeface="Tahoma" panose="020B0604030504040204" pitchFamily="34" charset="0"/>
                <a:cs typeface="Tahoma" panose="020B0604030504040204" pitchFamily="34" charset="0"/>
              </a:rPr>
              <a:t>visit</a:t>
            </a:r>
            <a:r>
              <a:rPr lang="en-US" sz="11200" dirty="0">
                <a:solidFill>
                  <a:schemeClr val="tx1"/>
                </a:solidFill>
                <a:effectLst/>
                <a:ea typeface="Tahoma" panose="020B0604030504040204" pitchFamily="34" charset="0"/>
                <a:cs typeface="Tahoma" panose="020B0604030504040204" pitchFamily="34" charset="0"/>
              </a:rPr>
              <a:t>, no further visit </a:t>
            </a:r>
            <a:r>
              <a:rPr lang="en-US" sz="11200" dirty="0" smtClean="0">
                <a:solidFill>
                  <a:schemeClr val="tx1"/>
                </a:solidFill>
                <a:effectLst/>
                <a:ea typeface="Tahoma" panose="020B0604030504040204" pitchFamily="34" charset="0"/>
                <a:cs typeface="Tahoma" panose="020B0604030504040204" pitchFamily="34" charset="0"/>
              </a:rPr>
              <a:t>or action required.</a:t>
            </a:r>
            <a:endParaRPr lang="en-US" sz="11200" dirty="0">
              <a:solidFill>
                <a:schemeClr val="tx1"/>
              </a:solidFill>
              <a:effectLst/>
              <a:ea typeface="Tahoma" panose="020B0604030504040204" pitchFamily="34" charset="0"/>
              <a:cs typeface="Tahoma" panose="020B0604030504040204" pitchFamily="34" charset="0"/>
            </a:endParaRPr>
          </a:p>
          <a:p>
            <a:pPr marL="742950" lvl="1" indent="-285750" algn="just">
              <a:lnSpc>
                <a:spcPct val="120000"/>
              </a:lnSpc>
              <a:tabLst>
                <a:tab pos="457200" algn="l"/>
                <a:tab pos="514350" algn="l"/>
              </a:tabLst>
            </a:pPr>
            <a:r>
              <a:rPr lang="en-US" sz="11200" b="1" i="1" u="sng" dirty="0">
                <a:solidFill>
                  <a:schemeClr val="tx1"/>
                </a:solidFill>
                <a:ea typeface="Tahoma" panose="020B0604030504040204" pitchFamily="34" charset="0"/>
                <a:cs typeface="Tahoma" panose="020B0604030504040204" pitchFamily="34" charset="0"/>
              </a:rPr>
              <a:t>Inform </a:t>
            </a:r>
            <a:r>
              <a:rPr lang="en-US" sz="11200" b="1" i="1" u="sng" dirty="0" smtClean="0">
                <a:solidFill>
                  <a:schemeClr val="tx1"/>
                </a:solidFill>
                <a:ea typeface="Tahoma" panose="020B0604030504040204" pitchFamily="34" charset="0"/>
                <a:cs typeface="Tahoma" panose="020B0604030504040204" pitchFamily="34" charset="0"/>
              </a:rPr>
              <a:t>candidates </a:t>
            </a:r>
            <a:r>
              <a:rPr lang="en-US" sz="11200" dirty="0">
                <a:solidFill>
                  <a:schemeClr val="tx1"/>
                </a:solidFill>
                <a:effectLst/>
                <a:ea typeface="Tahoma" panose="020B0604030504040204" pitchFamily="34" charset="0"/>
                <a:cs typeface="Tahoma" panose="020B0604030504040204" pitchFamily="34" charset="0"/>
              </a:rPr>
              <a:t>about  schedule of visit for the delivery and collection of PB. They may depute their </a:t>
            </a:r>
            <a:r>
              <a:rPr lang="en-US" sz="11200" b="1" i="1" u="sng" dirty="0">
                <a:solidFill>
                  <a:schemeClr val="tx1"/>
                </a:solidFill>
                <a:effectLst/>
                <a:ea typeface="Tahoma" panose="020B0604030504040204" pitchFamily="34" charset="0"/>
                <a:cs typeface="Tahoma" panose="020B0604030504040204" pitchFamily="34" charset="0"/>
              </a:rPr>
              <a:t>authorized </a:t>
            </a:r>
            <a:r>
              <a:rPr lang="en-US" sz="11200" b="1" i="1" u="sng" dirty="0" smtClean="0">
                <a:solidFill>
                  <a:schemeClr val="tx1"/>
                </a:solidFill>
                <a:effectLst/>
                <a:ea typeface="Tahoma" panose="020B0604030504040204" pitchFamily="34" charset="0"/>
                <a:cs typeface="Tahoma" panose="020B0604030504040204" pitchFamily="34" charset="0"/>
              </a:rPr>
              <a:t>representatives</a:t>
            </a:r>
            <a:r>
              <a:rPr lang="en-US" sz="11200" dirty="0" smtClean="0">
                <a:solidFill>
                  <a:schemeClr val="tx1"/>
                </a:solidFill>
                <a:effectLst/>
                <a:ea typeface="Tahoma" panose="020B0604030504040204" pitchFamily="34" charset="0"/>
                <a:cs typeface="Tahoma" panose="020B0604030504040204" pitchFamily="34" charset="0"/>
              </a:rPr>
              <a:t>, </a:t>
            </a:r>
            <a:r>
              <a:rPr lang="en-US" sz="11200" b="1" i="1" u="sng" dirty="0">
                <a:solidFill>
                  <a:schemeClr val="tx1"/>
                </a:solidFill>
                <a:effectLst/>
                <a:ea typeface="Tahoma" panose="020B0604030504040204" pitchFamily="34" charset="0"/>
                <a:cs typeface="Tahoma" panose="020B0604030504040204" pitchFamily="34" charset="0"/>
              </a:rPr>
              <a:t>with prior intimation </a:t>
            </a:r>
            <a:r>
              <a:rPr lang="en-US" sz="11200" dirty="0">
                <a:solidFill>
                  <a:schemeClr val="tx1"/>
                </a:solidFill>
                <a:effectLst/>
                <a:ea typeface="Tahoma" panose="020B0604030504040204" pitchFamily="34" charset="0"/>
                <a:cs typeface="Tahoma" panose="020B0604030504040204" pitchFamily="34" charset="0"/>
              </a:rPr>
              <a:t>to the RO.</a:t>
            </a:r>
            <a:endParaRPr lang="en-IN" sz="11200" dirty="0">
              <a:solidFill>
                <a:schemeClr val="tx1"/>
              </a:solidFill>
              <a:effectLst/>
              <a:ea typeface="Tahoma" panose="020B0604030504040204" pitchFamily="34" charset="0"/>
              <a:cs typeface="Tahoma" panose="020B0604030504040204" pitchFamily="34" charset="0"/>
            </a:endParaRPr>
          </a:p>
          <a:p>
            <a:pPr>
              <a:lnSpc>
                <a:spcPct val="120000"/>
              </a:lnSpc>
            </a:pPr>
            <a:endParaRPr lang="en-IN" dirty="0"/>
          </a:p>
        </p:txBody>
      </p:sp>
      <p:sp>
        <p:nvSpPr>
          <p:cNvPr id="5" name="Rectangle 4"/>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240632"/>
            <a:ext cx="11763375" cy="1102394"/>
          </a:xfrm>
          <a:noFill/>
          <a:ln>
            <a:noFill/>
          </a:ln>
        </p:spPr>
        <p:txBody>
          <a:bodyPr>
            <a:normAutofit/>
          </a:bodyPr>
          <a:lstStyle/>
          <a:p>
            <a:pPr algn="ctr"/>
            <a:r>
              <a:rPr lang="en-IN" sz="3600" b="1" dirty="0">
                <a:ea typeface="Tahoma" panose="020B0604030504040204" pitchFamily="34" charset="0"/>
                <a:cs typeface="Tahoma" panose="020B0604030504040204" pitchFamily="34" charset="0"/>
              </a:rPr>
              <a:t>Absentee Voters - Process of collecting PB from AVSC, AVPD, AVCO electors – contd.</a:t>
            </a:r>
            <a:endParaRPr lang="en-IN" sz="3600" dirty="0">
              <a:solidFill>
                <a:schemeClr val="tx1"/>
              </a:solidFill>
              <a:latin typeface="+mn-lt"/>
            </a:endParaRPr>
          </a:p>
        </p:txBody>
      </p:sp>
      <p:sp>
        <p:nvSpPr>
          <p:cNvPr id="3" name="Content Placeholder 2"/>
          <p:cNvSpPr>
            <a:spLocks noGrp="1"/>
          </p:cNvSpPr>
          <p:nvPr>
            <p:ph idx="1"/>
          </p:nvPr>
        </p:nvSpPr>
        <p:spPr>
          <a:xfrm>
            <a:off x="180975" y="1491916"/>
            <a:ext cx="11763375" cy="4685047"/>
          </a:xfrm>
        </p:spPr>
        <p:txBody>
          <a:bodyPr>
            <a:normAutofit fontScale="25000" lnSpcReduction="20000"/>
          </a:bodyPr>
          <a:lstStyle/>
          <a:p>
            <a:pPr marL="0" indent="0" algn="just">
              <a:lnSpc>
                <a:spcPct val="170000"/>
              </a:lnSpc>
              <a:spcBef>
                <a:spcPts val="0"/>
              </a:spcBef>
              <a:buNone/>
              <a:tabLst>
                <a:tab pos="457200" algn="l"/>
                <a:tab pos="514350" algn="l"/>
              </a:tabLst>
            </a:pPr>
            <a:r>
              <a:rPr lang="en-US" sz="8000" b="1" dirty="0" smtClean="0">
                <a:solidFill>
                  <a:schemeClr val="tx1"/>
                </a:solidFill>
                <a:effectLst/>
                <a:ea typeface="Tahoma" panose="020B0604030504040204" pitchFamily="34" charset="0"/>
                <a:cs typeface="Tahoma" panose="020B0604030504040204" pitchFamily="34" charset="0"/>
              </a:rPr>
              <a:t>On-site procedure during visitation before handing over PB:</a:t>
            </a:r>
          </a:p>
          <a:p>
            <a:pPr algn="just">
              <a:lnSpc>
                <a:spcPct val="170000"/>
              </a:lnSpc>
              <a:spcBef>
                <a:spcPts val="0"/>
              </a:spcBef>
              <a:buFont typeface="Wingdings" panose="05000000000000000000" pitchFamily="2" charset="2"/>
              <a:buChar char="§"/>
              <a:tabLst>
                <a:tab pos="457200" algn="l"/>
                <a:tab pos="514350" algn="l"/>
              </a:tabLst>
            </a:pPr>
            <a:r>
              <a:rPr lang="en-US" sz="8000" dirty="0" smtClean="0">
                <a:solidFill>
                  <a:schemeClr val="tx1"/>
                </a:solidFill>
                <a:effectLst/>
                <a:ea typeface="Tahoma" panose="020B0604030504040204" pitchFamily="34" charset="0"/>
                <a:cs typeface="Tahoma" panose="020B0604030504040204" pitchFamily="34" charset="0"/>
              </a:rPr>
              <a:t>The </a:t>
            </a:r>
            <a:r>
              <a:rPr lang="en-US" sz="8000" dirty="0">
                <a:solidFill>
                  <a:schemeClr val="tx1"/>
                </a:solidFill>
                <a:ea typeface="Tahoma" panose="020B0604030504040204" pitchFamily="34" charset="0"/>
                <a:cs typeface="Tahoma" panose="020B0604030504040204" pitchFamily="34" charset="0"/>
              </a:rPr>
              <a:t>POLL Team </a:t>
            </a:r>
            <a:r>
              <a:rPr lang="en-US" sz="8000" dirty="0">
                <a:solidFill>
                  <a:schemeClr val="tx1"/>
                </a:solidFill>
                <a:effectLst/>
                <a:ea typeface="Tahoma" panose="020B0604030504040204" pitchFamily="34" charset="0"/>
                <a:cs typeface="Tahoma" panose="020B0604030504040204" pitchFamily="34" charset="0"/>
              </a:rPr>
              <a:t> shall </a:t>
            </a:r>
            <a:r>
              <a:rPr lang="en-US" sz="8000" b="1" i="1" u="sng" dirty="0">
                <a:solidFill>
                  <a:schemeClr val="tx1"/>
                </a:solidFill>
                <a:effectLst/>
                <a:ea typeface="Tahoma" panose="020B0604030504040204" pitchFamily="34" charset="0"/>
                <a:cs typeface="Tahoma" panose="020B0604030504040204" pitchFamily="34" charset="0"/>
              </a:rPr>
              <a:t>ascertain the identity </a:t>
            </a:r>
            <a:r>
              <a:rPr lang="en-US" sz="8000" dirty="0">
                <a:solidFill>
                  <a:schemeClr val="tx1"/>
                </a:solidFill>
                <a:effectLst/>
                <a:ea typeface="Tahoma" panose="020B0604030504040204" pitchFamily="34" charset="0"/>
                <a:cs typeface="Tahoma" panose="020B0604030504040204" pitchFamily="34" charset="0"/>
              </a:rPr>
              <a:t>of the elector before issuing PB</a:t>
            </a:r>
          </a:p>
          <a:p>
            <a:pPr algn="just">
              <a:lnSpc>
                <a:spcPct val="170000"/>
              </a:lnSpc>
              <a:spcBef>
                <a:spcPts val="0"/>
              </a:spcBef>
              <a:buFont typeface="Wingdings" panose="05000000000000000000" pitchFamily="2" charset="2"/>
              <a:buChar char="§"/>
              <a:tabLst>
                <a:tab pos="457200" algn="l"/>
                <a:tab pos="514350" algn="l"/>
              </a:tabLst>
            </a:pPr>
            <a:r>
              <a:rPr lang="en-US" sz="8000" dirty="0" smtClean="0">
                <a:solidFill>
                  <a:schemeClr val="tx1"/>
                </a:solidFill>
                <a:effectLst/>
                <a:ea typeface="Tahoma" panose="020B0604030504040204" pitchFamily="34" charset="0"/>
                <a:cs typeface="Tahoma" panose="020B0604030504040204" pitchFamily="34" charset="0"/>
              </a:rPr>
              <a:t>Name </a:t>
            </a:r>
            <a:r>
              <a:rPr lang="en-US" sz="8000" dirty="0">
                <a:solidFill>
                  <a:schemeClr val="tx1"/>
                </a:solidFill>
                <a:effectLst/>
                <a:ea typeface="Tahoma" panose="020B0604030504040204" pitchFamily="34" charset="0"/>
                <a:cs typeface="Tahoma" panose="020B0604030504040204" pitchFamily="34" charset="0"/>
              </a:rPr>
              <a:t>of elector and the </a:t>
            </a:r>
            <a:r>
              <a:rPr lang="en-US" sz="8000" b="1" i="1" u="sng" dirty="0">
                <a:solidFill>
                  <a:schemeClr val="tx1"/>
                </a:solidFill>
                <a:effectLst/>
                <a:ea typeface="Tahoma" panose="020B0604030504040204" pitchFamily="34" charset="0"/>
                <a:cs typeface="Tahoma" panose="020B0604030504040204" pitchFamily="34" charset="0"/>
              </a:rPr>
              <a:t>document produced for identification </a:t>
            </a:r>
            <a:r>
              <a:rPr lang="en-US" sz="8000" dirty="0">
                <a:solidFill>
                  <a:schemeClr val="tx1"/>
                </a:solidFill>
                <a:effectLst/>
                <a:ea typeface="Tahoma" panose="020B0604030504040204" pitchFamily="34" charset="0"/>
                <a:cs typeface="Tahoma" panose="020B0604030504040204" pitchFamily="34" charset="0"/>
              </a:rPr>
              <a:t>be entered in a register and </a:t>
            </a:r>
            <a:r>
              <a:rPr lang="en-US" sz="8000" b="1" i="1" u="sng" dirty="0">
                <a:solidFill>
                  <a:schemeClr val="tx1"/>
                </a:solidFill>
                <a:effectLst/>
                <a:ea typeface="Tahoma" panose="020B0604030504040204" pitchFamily="34" charset="0"/>
                <a:cs typeface="Tahoma" panose="020B0604030504040204" pitchFamily="34" charset="0"/>
              </a:rPr>
              <a:t>signature/thumb impression of the elector </a:t>
            </a:r>
            <a:r>
              <a:rPr lang="en-US" sz="8000" dirty="0">
                <a:solidFill>
                  <a:schemeClr val="tx1"/>
                </a:solidFill>
                <a:effectLst/>
                <a:ea typeface="Tahoma" panose="020B0604030504040204" pitchFamily="34" charset="0"/>
                <a:cs typeface="Tahoma" panose="020B0604030504040204" pitchFamily="34" charset="0"/>
              </a:rPr>
              <a:t>obtained therein. </a:t>
            </a:r>
          </a:p>
          <a:p>
            <a:pPr algn="just">
              <a:lnSpc>
                <a:spcPct val="170000"/>
              </a:lnSpc>
              <a:spcBef>
                <a:spcPts val="0"/>
              </a:spcBef>
              <a:buFont typeface="Wingdings" panose="05000000000000000000" pitchFamily="2" charset="2"/>
              <a:buChar char="§"/>
              <a:tabLst>
                <a:tab pos="457200" algn="l"/>
                <a:tab pos="514350" algn="l"/>
              </a:tabLst>
            </a:pPr>
            <a:r>
              <a:rPr lang="en-US" sz="8000" dirty="0">
                <a:solidFill>
                  <a:schemeClr val="tx1"/>
                </a:solidFill>
                <a:effectLst/>
                <a:ea typeface="Tahoma" panose="020B0604030504040204" pitchFamily="34" charset="0"/>
                <a:cs typeface="Tahoma" panose="020B0604030504040204" pitchFamily="34" charset="0"/>
              </a:rPr>
              <a:t> </a:t>
            </a:r>
            <a:r>
              <a:rPr lang="en-US" sz="8000" b="1" i="1" u="sng" dirty="0">
                <a:solidFill>
                  <a:schemeClr val="tx1"/>
                </a:solidFill>
                <a:ea typeface="Tahoma" panose="020B0604030504040204" pitchFamily="34" charset="0"/>
                <a:cs typeface="Tahoma" panose="020B0604030504040204" pitchFamily="34" charset="0"/>
              </a:rPr>
              <a:t>A</a:t>
            </a:r>
            <a:r>
              <a:rPr lang="en-US" sz="8000" b="1" i="1" u="sng" dirty="0">
                <a:solidFill>
                  <a:schemeClr val="tx1"/>
                </a:solidFill>
                <a:effectLst/>
                <a:ea typeface="Tahoma" panose="020B0604030504040204" pitchFamily="34" charset="0"/>
                <a:cs typeface="Tahoma" panose="020B0604030504040204" pitchFamily="34" charset="0"/>
              </a:rPr>
              <a:t> tick mark </a:t>
            </a:r>
            <a:r>
              <a:rPr lang="en-US" sz="8000" dirty="0">
                <a:solidFill>
                  <a:schemeClr val="tx1"/>
                </a:solidFill>
                <a:effectLst/>
                <a:ea typeface="Tahoma" panose="020B0604030504040204" pitchFamily="34" charset="0"/>
                <a:cs typeface="Tahoma" panose="020B0604030504040204" pitchFamily="34" charset="0"/>
              </a:rPr>
              <a:t>shall be placed against the name of the elector in the list of AVSC, AVPD and AVCO to indicate that the person </a:t>
            </a:r>
            <a:r>
              <a:rPr lang="en-US" sz="8000" b="1" i="1" u="sng" dirty="0">
                <a:solidFill>
                  <a:schemeClr val="tx1"/>
                </a:solidFill>
                <a:effectLst/>
                <a:ea typeface="Tahoma" panose="020B0604030504040204" pitchFamily="34" charset="0"/>
                <a:cs typeface="Tahoma" panose="020B0604030504040204" pitchFamily="34" charset="0"/>
              </a:rPr>
              <a:t>has voted</a:t>
            </a:r>
            <a:r>
              <a:rPr lang="en-US" sz="8000" dirty="0" smtClean="0">
                <a:solidFill>
                  <a:schemeClr val="tx1"/>
                </a:solidFill>
                <a:effectLst/>
                <a:ea typeface="Tahoma" panose="020B0604030504040204" pitchFamily="34" charset="0"/>
                <a:cs typeface="Tahoma" panose="020B0604030504040204" pitchFamily="34" charset="0"/>
              </a:rPr>
              <a:t>.</a:t>
            </a:r>
          </a:p>
          <a:p>
            <a:pPr marL="0" indent="0" algn="just">
              <a:lnSpc>
                <a:spcPct val="120000"/>
              </a:lnSpc>
              <a:spcBef>
                <a:spcPts val="0"/>
              </a:spcBef>
              <a:buNone/>
              <a:tabLst>
                <a:tab pos="457200" algn="l"/>
                <a:tab pos="514350" algn="l"/>
              </a:tabLst>
            </a:pPr>
            <a:endParaRPr lang="en-US" sz="8000" b="1" dirty="0" smtClean="0">
              <a:solidFill>
                <a:srgbClr val="FF3399"/>
              </a:solidFill>
              <a:ea typeface="Tahoma" panose="020B0604030504040204" pitchFamily="34" charset="0"/>
              <a:cs typeface="Tahoma" panose="020B0604030504040204" pitchFamily="34" charset="0"/>
            </a:endParaRPr>
          </a:p>
          <a:p>
            <a:pPr marL="0" indent="0" algn="just">
              <a:lnSpc>
                <a:spcPct val="120000"/>
              </a:lnSpc>
              <a:spcBef>
                <a:spcPts val="0"/>
              </a:spcBef>
              <a:buNone/>
              <a:tabLst>
                <a:tab pos="457200" algn="l"/>
                <a:tab pos="514350" algn="l"/>
              </a:tabLst>
            </a:pPr>
            <a:r>
              <a:rPr lang="en-US" sz="8000" b="1" dirty="0" smtClean="0">
                <a:solidFill>
                  <a:srgbClr val="FF3399"/>
                </a:solidFill>
                <a:ea typeface="Tahoma" panose="020B0604030504040204" pitchFamily="34" charset="0"/>
                <a:cs typeface="Tahoma" panose="020B0604030504040204" pitchFamily="34" charset="0"/>
              </a:rPr>
              <a:t>NB: Compliance to the corresponding instruction in respect of AVCO must be ensured </a:t>
            </a:r>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463"/>
            <a:ext cx="12192000" cy="790575"/>
          </a:xfrm>
          <a:noFill/>
          <a:ln>
            <a:noFill/>
          </a:ln>
        </p:spPr>
        <p:txBody>
          <a:bodyPr>
            <a:normAutofit fontScale="90000"/>
          </a:bodyPr>
          <a:lstStyle/>
          <a:p>
            <a:pPr algn="ctr"/>
            <a:r>
              <a:rPr lang="en-IN" sz="3600" b="1" dirty="0">
                <a:ea typeface="Tahoma" panose="020B0604030504040204" pitchFamily="34" charset="0"/>
                <a:cs typeface="Tahoma" panose="020B0604030504040204" pitchFamily="34" charset="0"/>
              </a:rPr>
              <a:t>Absentee Voters - Process of collecting PB from AVSC, AVPD, AVCO electors – contd.</a:t>
            </a:r>
            <a:endParaRPr lang="en-IN" sz="3600" b="1" dirty="0">
              <a:solidFill>
                <a:srgbClr val="0000FF"/>
              </a:solidFill>
            </a:endParaRPr>
          </a:p>
        </p:txBody>
      </p:sp>
      <p:sp>
        <p:nvSpPr>
          <p:cNvPr id="3" name="Content Placeholder 2"/>
          <p:cNvSpPr>
            <a:spLocks noGrp="1"/>
          </p:cNvSpPr>
          <p:nvPr>
            <p:ph idx="1"/>
          </p:nvPr>
        </p:nvSpPr>
        <p:spPr>
          <a:xfrm>
            <a:off x="0" y="967038"/>
            <a:ext cx="12192000" cy="5890962"/>
          </a:xfrm>
        </p:spPr>
        <p:txBody>
          <a:bodyPr>
            <a:noAutofit/>
          </a:bodyPr>
          <a:lstStyle/>
          <a:p>
            <a:pPr indent="0">
              <a:lnSpc>
                <a:spcPct val="100000"/>
              </a:lnSpc>
              <a:buNone/>
            </a:pPr>
            <a:r>
              <a:rPr lang="en-US" sz="2400" b="1" dirty="0" smtClean="0">
                <a:latin typeface="Tahoma" panose="020B0604030504040204" pitchFamily="34" charset="0"/>
                <a:ea typeface="Tahoma" panose="020B0604030504040204" pitchFamily="34" charset="0"/>
                <a:cs typeface="Tahoma" panose="020B0604030504040204" pitchFamily="34" charset="0"/>
              </a:rPr>
              <a:t>Briefing of voter regarding Form 13 A, B &amp; C procedure</a:t>
            </a:r>
            <a:r>
              <a:rPr lang="en-US" sz="2400" b="1" dirty="0" smtClean="0">
                <a:effectLst/>
                <a:latin typeface="Tahoma" panose="020B0604030504040204" pitchFamily="34" charset="0"/>
                <a:ea typeface="Tahoma" panose="020B0604030504040204" pitchFamily="34" charset="0"/>
                <a:cs typeface="Tahoma" panose="020B0604030504040204" pitchFamily="34" charset="0"/>
              </a:rPr>
              <a:t>:- </a:t>
            </a:r>
            <a:endParaRPr lang="en-IN" sz="2400" b="1" dirty="0">
              <a:effectLst/>
              <a:latin typeface="Tahoma" panose="020B0604030504040204" pitchFamily="34" charset="0"/>
              <a:ea typeface="Tahoma" panose="020B0604030504040204" pitchFamily="34" charset="0"/>
              <a:cs typeface="Tahoma" panose="020B0604030504040204" pitchFamily="34" charset="0"/>
            </a:endParaRPr>
          </a:p>
          <a:p>
            <a:pPr lvl="1">
              <a:lnSpc>
                <a:spcPct val="100000"/>
              </a:lnSpc>
              <a:buClr>
                <a:schemeClr val="tx1"/>
              </a:buClr>
              <a:buFont typeface="Wingdings" panose="05000000000000000000" pitchFamily="2" charset="2"/>
              <a:buChar char="§"/>
            </a:pPr>
            <a:r>
              <a:rPr lang="en-US" sz="2600" dirty="0">
                <a:ea typeface="Tahoma" panose="020B0604030504040204" pitchFamily="34" charset="0"/>
                <a:cs typeface="Tahoma" panose="020B0604030504040204" pitchFamily="34" charset="0"/>
              </a:rPr>
              <a:t>M</a:t>
            </a:r>
            <a:r>
              <a:rPr lang="en-US" sz="2600" dirty="0">
                <a:effectLst/>
                <a:ea typeface="Tahoma" panose="020B0604030504040204" pitchFamily="34" charset="0"/>
                <a:cs typeface="Tahoma" panose="020B0604030504040204" pitchFamily="34" charset="0"/>
              </a:rPr>
              <a:t>aking  declaration in </a:t>
            </a:r>
            <a:r>
              <a:rPr lang="en-US" sz="2600" b="1" dirty="0">
                <a:solidFill>
                  <a:srgbClr val="0070C0"/>
                </a:solidFill>
                <a:effectLst/>
                <a:ea typeface="Tahoma" panose="020B0604030504040204" pitchFamily="34" charset="0"/>
                <a:cs typeface="Tahoma" panose="020B0604030504040204" pitchFamily="34" charset="0"/>
              </a:rPr>
              <a:t>Form 13A </a:t>
            </a:r>
            <a:r>
              <a:rPr lang="en-US" sz="2600" dirty="0">
                <a:effectLst/>
                <a:ea typeface="Tahoma" panose="020B0604030504040204" pitchFamily="34" charset="0"/>
                <a:cs typeface="Tahoma" panose="020B0604030504040204" pitchFamily="34" charset="0"/>
              </a:rPr>
              <a:t>and getting it attested by the poll officer </a:t>
            </a:r>
            <a:r>
              <a:rPr lang="en-US" sz="2600" dirty="0" smtClean="0">
                <a:effectLst/>
                <a:ea typeface="Tahoma" panose="020B0604030504040204" pitchFamily="34" charset="0"/>
                <a:cs typeface="Tahoma" panose="020B0604030504040204" pitchFamily="34" charset="0"/>
              </a:rPr>
              <a:t>himself</a:t>
            </a:r>
            <a:endParaRPr lang="en-US" sz="2600" dirty="0">
              <a:effectLst/>
              <a:ea typeface="Tahoma" panose="020B0604030504040204" pitchFamily="34" charset="0"/>
              <a:cs typeface="Tahoma" panose="020B0604030504040204" pitchFamily="34" charset="0"/>
            </a:endParaRPr>
          </a:p>
          <a:p>
            <a:pPr lvl="1">
              <a:lnSpc>
                <a:spcPct val="100000"/>
              </a:lnSpc>
              <a:buClr>
                <a:schemeClr val="tx1"/>
              </a:buClr>
              <a:buFont typeface="Wingdings" panose="05000000000000000000" pitchFamily="2" charset="2"/>
              <a:buChar char="§"/>
            </a:pPr>
            <a:r>
              <a:rPr lang="en-US" sz="2600" dirty="0">
                <a:ea typeface="Tahoma" panose="020B0604030504040204" pitchFamily="34" charset="0"/>
                <a:cs typeface="Tahoma" panose="020B0604030504040204" pitchFamily="34" charset="0"/>
              </a:rPr>
              <a:t>E</a:t>
            </a:r>
            <a:r>
              <a:rPr lang="en-US" sz="2600" dirty="0">
                <a:effectLst/>
                <a:ea typeface="Tahoma" panose="020B0604030504040204" pitchFamily="34" charset="0"/>
                <a:cs typeface="Tahoma" panose="020B0604030504040204" pitchFamily="34" charset="0"/>
              </a:rPr>
              <a:t>ntering </a:t>
            </a:r>
            <a:r>
              <a:rPr lang="en-US" sz="2600" dirty="0">
                <a:ea typeface="Tahoma" panose="020B0604030504040204" pitchFamily="34" charset="0"/>
                <a:cs typeface="Tahoma" panose="020B0604030504040204" pitchFamily="34" charset="0"/>
              </a:rPr>
              <a:t>sr.</a:t>
            </a:r>
            <a:r>
              <a:rPr lang="en-US" sz="2600" dirty="0">
                <a:effectLst/>
                <a:ea typeface="Tahoma" panose="020B0604030504040204" pitchFamily="34" charset="0"/>
                <a:cs typeface="Tahoma" panose="020B0604030504040204" pitchFamily="34" charset="0"/>
              </a:rPr>
              <a:t> number of </a:t>
            </a:r>
            <a:r>
              <a:rPr lang="en-US" sz="2600" dirty="0">
                <a:ea typeface="Tahoma" panose="020B0604030504040204" pitchFamily="34" charset="0"/>
                <a:cs typeface="Tahoma" panose="020B0604030504040204" pitchFamily="34" charset="0"/>
              </a:rPr>
              <a:t>PB</a:t>
            </a:r>
            <a:r>
              <a:rPr lang="en-US" sz="2600" dirty="0">
                <a:effectLst/>
                <a:ea typeface="Tahoma" panose="020B0604030504040204" pitchFamily="34" charset="0"/>
                <a:cs typeface="Tahoma" panose="020B0604030504040204" pitchFamily="34" charset="0"/>
              </a:rPr>
              <a:t> paper, both on </a:t>
            </a:r>
            <a:r>
              <a:rPr lang="en-US" sz="2600" b="1" dirty="0">
                <a:solidFill>
                  <a:srgbClr val="0070C0"/>
                </a:solidFill>
                <a:ea typeface="Tahoma" panose="020B0604030504040204" pitchFamily="34" charset="0"/>
                <a:cs typeface="Tahoma" panose="020B0604030504040204" pitchFamily="34" charset="0"/>
              </a:rPr>
              <a:t>Form 13A </a:t>
            </a:r>
            <a:r>
              <a:rPr lang="en-US" sz="2600" dirty="0">
                <a:effectLst/>
                <a:ea typeface="Tahoma" panose="020B0604030504040204" pitchFamily="34" charset="0"/>
                <a:cs typeface="Tahoma" panose="020B0604030504040204" pitchFamily="34" charset="0"/>
              </a:rPr>
              <a:t>and on the smaller envelope (</a:t>
            </a:r>
            <a:r>
              <a:rPr lang="en-US" sz="2600" b="1" dirty="0">
                <a:solidFill>
                  <a:srgbClr val="0070C0"/>
                </a:solidFill>
                <a:ea typeface="Tahoma" panose="020B0604030504040204" pitchFamily="34" charset="0"/>
                <a:cs typeface="Tahoma" panose="020B0604030504040204" pitchFamily="34" charset="0"/>
              </a:rPr>
              <a:t>Form 13B</a:t>
            </a:r>
            <a:r>
              <a:rPr lang="en-US" sz="2600" dirty="0">
                <a:effectLst/>
                <a:ea typeface="Tahoma" panose="020B0604030504040204" pitchFamily="34" charset="0"/>
                <a:cs typeface="Tahoma" panose="020B0604030504040204" pitchFamily="34" charset="0"/>
              </a:rPr>
              <a:t>)</a:t>
            </a:r>
          </a:p>
          <a:p>
            <a:pPr lvl="1">
              <a:lnSpc>
                <a:spcPct val="100000"/>
              </a:lnSpc>
              <a:buClr>
                <a:schemeClr val="tx1"/>
              </a:buClr>
              <a:buFont typeface="Wingdings" panose="05000000000000000000" pitchFamily="2" charset="2"/>
              <a:buChar char="§"/>
            </a:pPr>
            <a:r>
              <a:rPr lang="en-US" sz="2600" b="1" i="1" u="sng" dirty="0">
                <a:ea typeface="Tahoma" panose="020B0604030504040204" pitchFamily="34" charset="0"/>
                <a:cs typeface="Tahoma" panose="020B0604030504040204" pitchFamily="34" charset="0"/>
              </a:rPr>
              <a:t>M</a:t>
            </a:r>
            <a:r>
              <a:rPr lang="en-US" sz="2600" b="1" i="1" u="sng" dirty="0">
                <a:effectLst/>
                <a:ea typeface="Tahoma" panose="020B0604030504040204" pitchFamily="34" charset="0"/>
                <a:cs typeface="Tahoma" panose="020B0604030504040204" pitchFamily="34" charset="0"/>
              </a:rPr>
              <a:t>anner of marking </a:t>
            </a:r>
            <a:r>
              <a:rPr lang="en-US" sz="2600" b="1" i="1" u="sng" dirty="0" smtClean="0">
                <a:effectLst/>
                <a:ea typeface="Tahoma" panose="020B0604030504040204" pitchFamily="34" charset="0"/>
                <a:cs typeface="Tahoma" panose="020B0604030504040204" pitchFamily="34" charset="0"/>
              </a:rPr>
              <a:t>vote</a:t>
            </a:r>
            <a:r>
              <a:rPr lang="en-US" sz="2600" dirty="0" smtClean="0">
                <a:effectLst/>
                <a:ea typeface="Tahoma" panose="020B0604030504040204" pitchFamily="34" charset="0"/>
                <a:cs typeface="Tahoma" panose="020B0604030504040204" pitchFamily="34" charset="0"/>
              </a:rPr>
              <a:t>, </a:t>
            </a:r>
            <a:r>
              <a:rPr lang="en-US" sz="2600" b="1" i="1" u="sng" dirty="0" smtClean="0">
                <a:effectLst/>
                <a:ea typeface="Tahoma" panose="020B0604030504040204" pitchFamily="34" charset="0"/>
                <a:cs typeface="Tahoma" panose="020B0604030504040204" pitchFamily="34" charset="0"/>
              </a:rPr>
              <a:t>folding</a:t>
            </a:r>
            <a:r>
              <a:rPr lang="en-US" sz="2600" dirty="0" smtClean="0">
                <a:effectLst/>
                <a:ea typeface="Tahoma" panose="020B0604030504040204" pitchFamily="34" charset="0"/>
                <a:cs typeface="Tahoma" panose="020B0604030504040204" pitchFamily="34" charset="0"/>
              </a:rPr>
              <a:t> </a:t>
            </a:r>
            <a:r>
              <a:rPr lang="en-US" sz="2600" dirty="0">
                <a:effectLst/>
                <a:ea typeface="Tahoma" panose="020B0604030504040204" pitchFamily="34" charset="0"/>
                <a:cs typeface="Tahoma" panose="020B0604030504040204" pitchFamily="34" charset="0"/>
              </a:rPr>
              <a:t>and placing the marked ballot in the smaller envelope and closing the </a:t>
            </a:r>
            <a:r>
              <a:rPr lang="en-US" sz="2600" dirty="0" smtClean="0">
                <a:effectLst/>
                <a:ea typeface="Tahoma" panose="020B0604030504040204" pitchFamily="34" charset="0"/>
                <a:cs typeface="Tahoma" panose="020B0604030504040204" pitchFamily="34" charset="0"/>
              </a:rPr>
              <a:t>envelope</a:t>
            </a:r>
            <a:endParaRPr lang="en-US" sz="2600" dirty="0">
              <a:effectLst/>
              <a:ea typeface="Tahoma" panose="020B0604030504040204" pitchFamily="34" charset="0"/>
              <a:cs typeface="Tahoma" panose="020B0604030504040204" pitchFamily="34" charset="0"/>
            </a:endParaRPr>
          </a:p>
          <a:p>
            <a:pPr lvl="1">
              <a:lnSpc>
                <a:spcPct val="100000"/>
              </a:lnSpc>
              <a:buClr>
                <a:schemeClr val="tx1"/>
              </a:buClr>
              <a:buFont typeface="Wingdings" panose="05000000000000000000" pitchFamily="2" charset="2"/>
              <a:buChar char="§"/>
            </a:pPr>
            <a:r>
              <a:rPr lang="en-US" sz="2600" dirty="0">
                <a:effectLst/>
                <a:ea typeface="Tahoma" panose="020B0604030504040204" pitchFamily="34" charset="0"/>
                <a:cs typeface="Tahoma" panose="020B0604030504040204" pitchFamily="34" charset="0"/>
              </a:rPr>
              <a:t>Placing the declaration in </a:t>
            </a:r>
            <a:r>
              <a:rPr lang="en-US" sz="2600" b="1" dirty="0">
                <a:solidFill>
                  <a:srgbClr val="0070C0"/>
                </a:solidFill>
                <a:ea typeface="Tahoma" panose="020B0604030504040204" pitchFamily="34" charset="0"/>
                <a:cs typeface="Tahoma" panose="020B0604030504040204" pitchFamily="34" charset="0"/>
              </a:rPr>
              <a:t>Form 13A</a:t>
            </a:r>
            <a:r>
              <a:rPr lang="en-US" sz="2600" dirty="0">
                <a:effectLst/>
                <a:ea typeface="Tahoma" panose="020B0604030504040204" pitchFamily="34" charset="0"/>
                <a:cs typeface="Tahoma" panose="020B0604030504040204" pitchFamily="34" charset="0"/>
              </a:rPr>
              <a:t>, duly filled up, signed and attested along with closed envelope (</a:t>
            </a:r>
            <a:r>
              <a:rPr lang="en-US" sz="2600" b="1" dirty="0">
                <a:solidFill>
                  <a:srgbClr val="0070C0"/>
                </a:solidFill>
                <a:ea typeface="Tahoma" panose="020B0604030504040204" pitchFamily="34" charset="0"/>
                <a:cs typeface="Tahoma" panose="020B0604030504040204" pitchFamily="34" charset="0"/>
              </a:rPr>
              <a:t>Form 13B</a:t>
            </a:r>
            <a:r>
              <a:rPr lang="en-US" sz="2600" dirty="0">
                <a:effectLst/>
                <a:ea typeface="Tahoma" panose="020B0604030504040204" pitchFamily="34" charset="0"/>
                <a:cs typeface="Tahoma" panose="020B0604030504040204" pitchFamily="34" charset="0"/>
              </a:rPr>
              <a:t>) containing the marked ballot paper inside the larger envelope (</a:t>
            </a:r>
            <a:r>
              <a:rPr lang="en-US" sz="2600" b="1" dirty="0">
                <a:solidFill>
                  <a:srgbClr val="0070C0"/>
                </a:solidFill>
                <a:ea typeface="Tahoma" panose="020B0604030504040204" pitchFamily="34" charset="0"/>
                <a:cs typeface="Tahoma" panose="020B0604030504040204" pitchFamily="34" charset="0"/>
              </a:rPr>
              <a:t>Form 13C</a:t>
            </a:r>
            <a:r>
              <a:rPr lang="en-US" sz="2600" dirty="0">
                <a:effectLst/>
                <a:ea typeface="Tahoma" panose="020B0604030504040204" pitchFamily="34" charset="0"/>
                <a:cs typeface="Tahoma" panose="020B0604030504040204" pitchFamily="34" charset="0"/>
              </a:rPr>
              <a:t>), Closing the larger envelope and handing over the same to the poll officer</a:t>
            </a:r>
            <a:r>
              <a:rPr lang="en-US" sz="2600" dirty="0" smtClean="0">
                <a:effectLst/>
                <a:ea typeface="Tahoma" panose="020B0604030504040204" pitchFamily="34" charset="0"/>
                <a:cs typeface="Tahoma" panose="020B0604030504040204" pitchFamily="34" charset="0"/>
              </a:rPr>
              <a:t>.</a:t>
            </a:r>
          </a:p>
          <a:p>
            <a:pPr marL="0" indent="0">
              <a:lnSpc>
                <a:spcPct val="100000"/>
              </a:lnSpc>
              <a:buClr>
                <a:schemeClr val="tx1"/>
              </a:buClr>
              <a:buNone/>
            </a:pPr>
            <a:r>
              <a:rPr lang="en-GB" sz="2400" b="1" dirty="0" smtClean="0">
                <a:solidFill>
                  <a:srgbClr val="FF3399"/>
                </a:solidFill>
                <a:effectLst/>
                <a:latin typeface="Tahoma" panose="020B0604030504040204" pitchFamily="34" charset="0"/>
                <a:ea typeface="Tahoma" panose="020B0604030504040204" pitchFamily="34" charset="0"/>
                <a:cs typeface="Tahoma" panose="020B0604030504040204" pitchFamily="34" charset="0"/>
              </a:rPr>
              <a:t>NB: Please ensure that during training the polling team is clear about the sequence of statutory declaration, of marking, folding and closing of Ballot Paper and envelops</a:t>
            </a:r>
            <a:endParaRPr lang="en-US" sz="2400" b="1" dirty="0" smtClean="0">
              <a:solidFill>
                <a:srgbClr val="FF3399"/>
              </a:solidFill>
              <a:effectLst/>
              <a:ea typeface="Tahoma" panose="020B0604030504040204" pitchFamily="34" charset="0"/>
              <a:cs typeface="Tahoma" panose="020B0604030504040204" pitchFamily="34" charset="0"/>
            </a:endParaRPr>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854075"/>
          </a:xfrm>
          <a:noFill/>
          <a:ln>
            <a:noFill/>
          </a:ln>
        </p:spPr>
        <p:txBody>
          <a:bodyPr>
            <a:normAutofit fontScale="90000"/>
          </a:bodyPr>
          <a:lstStyle/>
          <a:p>
            <a:pPr algn="ctr"/>
            <a:r>
              <a:rPr lang="en-IN" sz="3600" b="1" dirty="0">
                <a:ea typeface="Tahoma" panose="020B0604030504040204" pitchFamily="34" charset="0"/>
                <a:cs typeface="Tahoma" panose="020B0604030504040204" pitchFamily="34" charset="0"/>
              </a:rPr>
              <a:t>Absentee Voters - Process of collecting PB from AVSC, AVPD, AVCO electors – contd.</a:t>
            </a:r>
            <a:endParaRPr lang="en-IN" sz="3600" b="1" dirty="0">
              <a:solidFill>
                <a:srgbClr val="FF0000"/>
              </a:solidFill>
              <a:latin typeface="+mn-lt"/>
            </a:endParaRPr>
          </a:p>
        </p:txBody>
      </p:sp>
      <p:sp>
        <p:nvSpPr>
          <p:cNvPr id="3" name="Content Placeholder 2"/>
          <p:cNvSpPr>
            <a:spLocks noGrp="1"/>
          </p:cNvSpPr>
          <p:nvPr>
            <p:ph idx="1"/>
          </p:nvPr>
        </p:nvSpPr>
        <p:spPr>
          <a:xfrm>
            <a:off x="0" y="1219200"/>
            <a:ext cx="12192000" cy="5638800"/>
          </a:xfrm>
        </p:spPr>
        <p:txBody>
          <a:bodyPr>
            <a:normAutofit lnSpcReduction="10000"/>
          </a:bodyPr>
          <a:lstStyle/>
          <a:p>
            <a:pPr marL="0" indent="0">
              <a:buNone/>
            </a:pPr>
            <a:r>
              <a:rPr lang="en-US" b="1" dirty="0">
                <a:ea typeface="Tahoma" panose="020B0604030504040204" pitchFamily="34" charset="0"/>
                <a:cs typeface="Tahoma" panose="020B0604030504040204" pitchFamily="34" charset="0"/>
              </a:rPr>
              <a:t>On-site </a:t>
            </a:r>
            <a:r>
              <a:rPr lang="en-US" b="1" dirty="0" smtClean="0">
                <a:ea typeface="Tahoma" panose="020B0604030504040204" pitchFamily="34" charset="0"/>
                <a:cs typeface="Tahoma" panose="020B0604030504040204" pitchFamily="34" charset="0"/>
              </a:rPr>
              <a:t>process for recording of vote:</a:t>
            </a:r>
            <a:endParaRPr lang="en-US" b="1" dirty="0" smtClean="0">
              <a:solidFill>
                <a:schemeClr val="tx1"/>
              </a:solidFill>
              <a:effectLst/>
              <a:ea typeface="Tahoma" panose="020B0604030504040204" pitchFamily="34" charset="0"/>
              <a:cs typeface="Tahoma" panose="020B0604030504040204" pitchFamily="34" charset="0"/>
            </a:endParaRPr>
          </a:p>
          <a:p>
            <a:r>
              <a:rPr lang="en-US" dirty="0" smtClean="0">
                <a:solidFill>
                  <a:schemeClr val="tx1"/>
                </a:solidFill>
                <a:effectLst/>
                <a:ea typeface="Tahoma" panose="020B0604030504040204" pitchFamily="34" charset="0"/>
                <a:cs typeface="Tahoma" panose="020B0604030504040204" pitchFamily="34" charset="0"/>
              </a:rPr>
              <a:t>The </a:t>
            </a:r>
            <a:r>
              <a:rPr lang="en-US" dirty="0">
                <a:solidFill>
                  <a:schemeClr val="tx1"/>
                </a:solidFill>
                <a:effectLst/>
                <a:ea typeface="Tahoma" panose="020B0604030504040204" pitchFamily="34" charset="0"/>
                <a:cs typeface="Tahoma" panose="020B0604030504040204" pitchFamily="34" charset="0"/>
              </a:rPr>
              <a:t>counterfoil with the serial number and part number of elector duly filled up shall be got detached and kept in safe custody by the team.</a:t>
            </a:r>
            <a:endParaRPr lang="en-IN" dirty="0">
              <a:solidFill>
                <a:schemeClr val="tx1"/>
              </a:solidFill>
              <a:ea typeface="Tahoma" panose="020B0604030504040204" pitchFamily="34" charset="0"/>
              <a:cs typeface="Tahoma" panose="020B0604030504040204" pitchFamily="34" charset="0"/>
            </a:endParaRPr>
          </a:p>
          <a:p>
            <a:pPr algn="just"/>
            <a:r>
              <a:rPr lang="en-US" dirty="0">
                <a:solidFill>
                  <a:schemeClr val="tx1"/>
                </a:solidFill>
                <a:ea typeface="Tahoma" panose="020B0604030504040204" pitchFamily="34" charset="0"/>
                <a:cs typeface="Tahoma" panose="020B0604030504040204" pitchFamily="34" charset="0"/>
              </a:rPr>
              <a:t>Poll team </a:t>
            </a:r>
            <a:r>
              <a:rPr lang="en-US" dirty="0" smtClean="0">
                <a:solidFill>
                  <a:schemeClr val="tx1"/>
                </a:solidFill>
                <a:ea typeface="Tahoma" panose="020B0604030504040204" pitchFamily="34" charset="0"/>
                <a:cs typeface="Tahoma" panose="020B0604030504040204" pitchFamily="34" charset="0"/>
              </a:rPr>
              <a:t>will - </a:t>
            </a:r>
            <a:endParaRPr lang="en-US" dirty="0">
              <a:solidFill>
                <a:schemeClr val="tx1"/>
              </a:solidFill>
              <a:effectLst/>
              <a:ea typeface="Tahoma" panose="020B0604030504040204" pitchFamily="34" charset="0"/>
              <a:cs typeface="Tahoma" panose="020B0604030504040204" pitchFamily="34" charset="0"/>
            </a:endParaRPr>
          </a:p>
          <a:p>
            <a:pPr marL="1028700" lvl="1" indent="-571500" algn="just">
              <a:buFont typeface="+mj-lt"/>
              <a:buAutoNum type="romanLcPeriod"/>
            </a:pPr>
            <a:r>
              <a:rPr lang="en-US" sz="2800" b="1" i="1" u="sng" dirty="0">
                <a:solidFill>
                  <a:schemeClr val="tx1"/>
                </a:solidFill>
                <a:effectLst/>
                <a:ea typeface="Tahoma" panose="020B0604030504040204" pitchFamily="34" charset="0"/>
                <a:cs typeface="Tahoma" panose="020B0604030504040204" pitchFamily="34" charset="0"/>
              </a:rPr>
              <a:t>issue </a:t>
            </a:r>
            <a:r>
              <a:rPr lang="en-US" sz="2800" dirty="0">
                <a:solidFill>
                  <a:schemeClr val="tx1"/>
                </a:solidFill>
                <a:effectLst/>
                <a:ea typeface="Tahoma" panose="020B0604030504040204" pitchFamily="34" charset="0"/>
                <a:cs typeface="Tahoma" panose="020B0604030504040204" pitchFamily="34" charset="0"/>
              </a:rPr>
              <a:t>PB to </a:t>
            </a:r>
            <a:r>
              <a:rPr lang="en-US" sz="2800" dirty="0" smtClean="0">
                <a:solidFill>
                  <a:schemeClr val="tx1"/>
                </a:solidFill>
                <a:effectLst/>
                <a:ea typeface="Tahoma" panose="020B0604030504040204" pitchFamily="34" charset="0"/>
                <a:cs typeface="Tahoma" panose="020B0604030504040204" pitchFamily="34" charset="0"/>
              </a:rPr>
              <a:t>Voter</a:t>
            </a:r>
            <a:endParaRPr lang="en-US" sz="2800" dirty="0">
              <a:solidFill>
                <a:schemeClr val="tx1"/>
              </a:solidFill>
              <a:effectLst/>
              <a:ea typeface="Tahoma" panose="020B0604030504040204" pitchFamily="34" charset="0"/>
              <a:cs typeface="Tahoma" panose="020B0604030504040204" pitchFamily="34" charset="0"/>
            </a:endParaRPr>
          </a:p>
          <a:p>
            <a:pPr marL="1028700" lvl="1" indent="-571500" algn="just">
              <a:buFont typeface="+mj-lt"/>
              <a:buAutoNum type="romanLcPeriod"/>
            </a:pPr>
            <a:r>
              <a:rPr lang="en-US" sz="2800" b="1" i="1" u="sng" dirty="0">
                <a:solidFill>
                  <a:schemeClr val="tx1"/>
                </a:solidFill>
                <a:effectLst/>
                <a:ea typeface="Tahoma" panose="020B0604030504040204" pitchFamily="34" charset="0"/>
                <a:cs typeface="Tahoma" panose="020B0604030504040204" pitchFamily="34" charset="0"/>
              </a:rPr>
              <a:t>Brief </a:t>
            </a:r>
            <a:r>
              <a:rPr lang="en-US" sz="2800" dirty="0">
                <a:solidFill>
                  <a:schemeClr val="tx1"/>
                </a:solidFill>
                <a:effectLst/>
                <a:ea typeface="Tahoma" panose="020B0604030504040204" pitchFamily="34" charset="0"/>
                <a:cs typeface="Tahoma" panose="020B0604030504040204" pitchFamily="34" charset="0"/>
              </a:rPr>
              <a:t>about  procedure to be followed for voting through </a:t>
            </a:r>
            <a:r>
              <a:rPr lang="en-US" sz="2800" dirty="0" smtClean="0">
                <a:solidFill>
                  <a:schemeClr val="tx1"/>
                </a:solidFill>
                <a:ea typeface="Tahoma" panose="020B0604030504040204" pitchFamily="34" charset="0"/>
                <a:cs typeface="Tahoma" panose="020B0604030504040204" pitchFamily="34" charset="0"/>
              </a:rPr>
              <a:t>PB</a:t>
            </a:r>
            <a:endParaRPr lang="en-US" sz="2800" dirty="0">
              <a:solidFill>
                <a:schemeClr val="tx1"/>
              </a:solidFill>
              <a:effectLst/>
              <a:ea typeface="Tahoma" panose="020B0604030504040204" pitchFamily="34" charset="0"/>
              <a:cs typeface="Tahoma" panose="020B0604030504040204" pitchFamily="34" charset="0"/>
            </a:endParaRPr>
          </a:p>
          <a:p>
            <a:pPr marL="1028700" lvl="1" indent="-571500" algn="just">
              <a:buFont typeface="+mj-lt"/>
              <a:buAutoNum type="romanLcPeriod"/>
            </a:pPr>
            <a:r>
              <a:rPr lang="en-US" sz="2800" dirty="0">
                <a:solidFill>
                  <a:schemeClr val="tx1"/>
                </a:solidFill>
                <a:effectLst/>
                <a:ea typeface="Tahoma" panose="020B0604030504040204" pitchFamily="34" charset="0"/>
                <a:cs typeface="Tahoma" panose="020B0604030504040204" pitchFamily="34" charset="0"/>
              </a:rPr>
              <a:t>Make sure that the elector votes </a:t>
            </a:r>
            <a:r>
              <a:rPr lang="en-US" sz="2800" b="1" i="1" u="sng" dirty="0">
                <a:solidFill>
                  <a:schemeClr val="tx1"/>
                </a:solidFill>
                <a:effectLst/>
                <a:ea typeface="Tahoma" panose="020B0604030504040204" pitchFamily="34" charset="0"/>
                <a:cs typeface="Tahoma" panose="020B0604030504040204" pitchFamily="34" charset="0"/>
              </a:rPr>
              <a:t>without</a:t>
            </a:r>
            <a:r>
              <a:rPr lang="en-US" sz="2800" dirty="0">
                <a:solidFill>
                  <a:schemeClr val="tx1"/>
                </a:solidFill>
                <a:effectLst/>
                <a:ea typeface="Tahoma" panose="020B0604030504040204" pitchFamily="34" charset="0"/>
                <a:cs typeface="Tahoma" panose="020B0604030504040204" pitchFamily="34" charset="0"/>
              </a:rPr>
              <a:t> </a:t>
            </a:r>
            <a:r>
              <a:rPr lang="en-US" sz="2800" b="1" i="1" u="sng" dirty="0">
                <a:solidFill>
                  <a:schemeClr val="tx1"/>
                </a:solidFill>
                <a:effectLst/>
                <a:ea typeface="Tahoma" panose="020B0604030504040204" pitchFamily="34" charset="0"/>
                <a:cs typeface="Tahoma" panose="020B0604030504040204" pitchFamily="34" charset="0"/>
              </a:rPr>
              <a:t>anyone influencing </a:t>
            </a:r>
            <a:r>
              <a:rPr lang="en-US" sz="2800" dirty="0">
                <a:solidFill>
                  <a:schemeClr val="tx1"/>
                </a:solidFill>
                <a:effectLst/>
                <a:ea typeface="Tahoma" panose="020B0604030504040204" pitchFamily="34" charset="0"/>
                <a:cs typeface="Tahoma" panose="020B0604030504040204" pitchFamily="34" charset="0"/>
              </a:rPr>
              <a:t>his/her choice, and ensuring the </a:t>
            </a:r>
            <a:r>
              <a:rPr lang="en-US" sz="2800" b="1" i="1" u="sng" dirty="0">
                <a:solidFill>
                  <a:schemeClr val="tx1"/>
                </a:solidFill>
                <a:effectLst/>
                <a:ea typeface="Tahoma" panose="020B0604030504040204" pitchFamily="34" charset="0"/>
                <a:cs typeface="Tahoma" panose="020B0604030504040204" pitchFamily="34" charset="0"/>
              </a:rPr>
              <a:t>secrecy</a:t>
            </a:r>
            <a:r>
              <a:rPr lang="en-US" sz="2800" dirty="0">
                <a:solidFill>
                  <a:schemeClr val="tx1"/>
                </a:solidFill>
                <a:effectLst/>
                <a:ea typeface="Tahoma" panose="020B0604030504040204" pitchFamily="34" charset="0"/>
                <a:cs typeface="Tahoma" panose="020B0604030504040204" pitchFamily="34" charset="0"/>
              </a:rPr>
              <a:t> of </a:t>
            </a:r>
            <a:r>
              <a:rPr lang="en-US" sz="2800" dirty="0" smtClean="0">
                <a:solidFill>
                  <a:schemeClr val="tx1"/>
                </a:solidFill>
                <a:effectLst/>
                <a:ea typeface="Tahoma" panose="020B0604030504040204" pitchFamily="34" charset="0"/>
                <a:cs typeface="Tahoma" panose="020B0604030504040204" pitchFamily="34" charset="0"/>
              </a:rPr>
              <a:t>voting</a:t>
            </a:r>
          </a:p>
          <a:p>
            <a:pPr marL="1028700" lvl="1" indent="-571500" algn="just">
              <a:buFont typeface="+mj-lt"/>
              <a:buAutoNum type="romanLcPeriod"/>
            </a:pPr>
            <a:r>
              <a:rPr lang="en-US" sz="2800" dirty="0">
                <a:ea typeface="Tahoma" panose="020B0604030504040204" pitchFamily="34" charset="0"/>
                <a:cs typeface="Tahoma" panose="020B0604030504040204" pitchFamily="34" charset="0"/>
              </a:rPr>
              <a:t>If any elector is not able to cast vote by himself due </a:t>
            </a:r>
            <a:r>
              <a:rPr lang="en-US" sz="2800" b="1" i="1" u="sng" dirty="0">
                <a:ea typeface="Tahoma" panose="020B0604030504040204" pitchFamily="34" charset="0"/>
                <a:cs typeface="Tahoma" panose="020B0604030504040204" pitchFamily="34" charset="0"/>
              </a:rPr>
              <a:t>to blindness or physical infirmity</a:t>
            </a:r>
            <a:r>
              <a:rPr lang="en-US" sz="2800" dirty="0">
                <a:ea typeface="Tahoma" panose="020B0604030504040204" pitchFamily="34" charset="0"/>
                <a:cs typeface="Tahoma" panose="020B0604030504040204" pitchFamily="34" charset="0"/>
              </a:rPr>
              <a:t>, he/she  be allowed to take the </a:t>
            </a:r>
            <a:r>
              <a:rPr lang="en-US" sz="2800" b="1" i="1" u="sng" dirty="0">
                <a:ea typeface="Tahoma" panose="020B0604030504040204" pitchFamily="34" charset="0"/>
                <a:cs typeface="Tahoma" panose="020B0604030504040204" pitchFamily="34" charset="0"/>
              </a:rPr>
              <a:t>assistance</a:t>
            </a:r>
            <a:r>
              <a:rPr lang="en-US" sz="2800" dirty="0">
                <a:ea typeface="Tahoma" panose="020B0604030504040204" pitchFamily="34" charset="0"/>
                <a:cs typeface="Tahoma" panose="020B0604030504040204" pitchFamily="34" charset="0"/>
              </a:rPr>
              <a:t> of any adult person for casting vote.</a:t>
            </a:r>
            <a:endParaRPr lang="en-IN" sz="2800" dirty="0">
              <a:ea typeface="Tahoma" panose="020B0604030504040204" pitchFamily="34" charset="0"/>
              <a:cs typeface="Tahoma" panose="020B0604030504040204" pitchFamily="34" charset="0"/>
            </a:endParaRPr>
          </a:p>
          <a:p>
            <a:pPr marL="1028700" lvl="1" indent="-571500" algn="just">
              <a:buFont typeface="+mj-lt"/>
              <a:buAutoNum type="romanLcPeriod"/>
            </a:pPr>
            <a:r>
              <a:rPr lang="en-US" sz="2800" b="1" i="1" u="sng" dirty="0" smtClean="0">
                <a:ea typeface="Tahoma" panose="020B0604030504040204" pitchFamily="34" charset="0"/>
                <a:cs typeface="Tahoma" panose="020B0604030504040204" pitchFamily="34" charset="0"/>
              </a:rPr>
              <a:t>Videography</a:t>
            </a:r>
            <a:r>
              <a:rPr lang="en-US" sz="2800" dirty="0" smtClean="0">
                <a:ea typeface="Tahoma" panose="020B0604030504040204" pitchFamily="34" charset="0"/>
                <a:cs typeface="Tahoma" panose="020B0604030504040204" pitchFamily="34" charset="0"/>
              </a:rPr>
              <a:t> of above </a:t>
            </a:r>
            <a:r>
              <a:rPr lang="en-US" sz="2800" dirty="0" smtClean="0">
                <a:solidFill>
                  <a:schemeClr val="tx1"/>
                </a:solidFill>
                <a:effectLst/>
                <a:ea typeface="Tahoma" panose="020B0604030504040204" pitchFamily="34" charset="0"/>
                <a:cs typeface="Tahoma" panose="020B0604030504040204" pitchFamily="34" charset="0"/>
              </a:rPr>
              <a:t>all activities/steps at </a:t>
            </a:r>
            <a:r>
              <a:rPr lang="en-US" sz="2800" dirty="0">
                <a:solidFill>
                  <a:schemeClr val="tx1"/>
                </a:solidFill>
                <a:effectLst/>
                <a:ea typeface="Tahoma" panose="020B0604030504040204" pitchFamily="34" charset="0"/>
                <a:cs typeface="Tahoma" panose="020B0604030504040204" pitchFamily="34" charset="0"/>
              </a:rPr>
              <a:t>the </a:t>
            </a:r>
            <a:r>
              <a:rPr lang="en-US" sz="2800" b="1" i="1" u="sng" dirty="0">
                <a:solidFill>
                  <a:schemeClr val="tx1"/>
                </a:solidFill>
                <a:effectLst/>
                <a:ea typeface="Tahoma" panose="020B0604030504040204" pitchFamily="34" charset="0"/>
                <a:cs typeface="Tahoma" panose="020B0604030504040204" pitchFamily="34" charset="0"/>
              </a:rPr>
              <a:t>address</a:t>
            </a:r>
            <a:r>
              <a:rPr lang="en-US" sz="2800" dirty="0">
                <a:solidFill>
                  <a:schemeClr val="tx1"/>
                </a:solidFill>
                <a:effectLst/>
                <a:ea typeface="Tahoma" panose="020B0604030504040204" pitchFamily="34" charset="0"/>
                <a:cs typeface="Tahoma" panose="020B0604030504040204" pitchFamily="34" charset="0"/>
              </a:rPr>
              <a:t> of the elector </a:t>
            </a:r>
            <a:r>
              <a:rPr lang="en-US" sz="2800" dirty="0" smtClean="0">
                <a:solidFill>
                  <a:schemeClr val="tx1"/>
                </a:solidFill>
                <a:effectLst/>
                <a:ea typeface="Tahoma" panose="020B0604030504040204" pitchFamily="34" charset="0"/>
                <a:cs typeface="Tahoma" panose="020B0604030504040204" pitchFamily="34" charset="0"/>
              </a:rPr>
              <a:t>concerned is </a:t>
            </a:r>
            <a:r>
              <a:rPr lang="en-US" sz="2800" b="1" i="1" u="sng" dirty="0" smtClean="0">
                <a:solidFill>
                  <a:schemeClr val="tx1"/>
                </a:solidFill>
                <a:effectLst/>
                <a:ea typeface="Tahoma" panose="020B0604030504040204" pitchFamily="34" charset="0"/>
                <a:cs typeface="Tahoma" panose="020B0604030504040204" pitchFamily="34" charset="0"/>
              </a:rPr>
              <a:t>mandatory</a:t>
            </a:r>
            <a:endParaRPr lang="en-US" sz="2800" b="1" i="1" u="sng" dirty="0">
              <a:solidFill>
                <a:schemeClr val="tx1"/>
              </a:solidFill>
              <a:effectLst/>
              <a:ea typeface="Tahoma" panose="020B0604030504040204" pitchFamily="34" charset="0"/>
              <a:cs typeface="Tahoma" panose="020B0604030504040204" pitchFamily="34" charset="0"/>
            </a:endParaRPr>
          </a:p>
          <a:p>
            <a:endParaRPr lang="en-IN" dirty="0"/>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796" y="635469"/>
            <a:ext cx="8340256" cy="779863"/>
          </a:xfrm>
          <a:solidFill>
            <a:schemeClr val="bg1"/>
          </a:solidFill>
          <a:ln>
            <a:solidFill>
              <a:schemeClr val="bg1"/>
            </a:solidFill>
          </a:ln>
          <a:effectLst/>
        </p:spPr>
        <p:txBody>
          <a:bodyPr>
            <a:normAutofit/>
          </a:bodyPr>
          <a:lstStyle/>
          <a:p>
            <a:r>
              <a:rPr lang="en-US" b="1" dirty="0">
                <a:latin typeface="+mn-lt"/>
              </a:rPr>
              <a:t>Relevant Provisions of Election Law</a:t>
            </a:r>
            <a:endParaRPr lang="en-IN" b="1" dirty="0">
              <a:latin typeface="+mn-lt"/>
            </a:endParaRPr>
          </a:p>
        </p:txBody>
      </p:sp>
      <p:sp>
        <p:nvSpPr>
          <p:cNvPr id="3" name="Content Placeholder 2"/>
          <p:cNvSpPr>
            <a:spLocks noGrp="1"/>
          </p:cNvSpPr>
          <p:nvPr>
            <p:ph idx="1"/>
          </p:nvPr>
        </p:nvSpPr>
        <p:spPr>
          <a:xfrm>
            <a:off x="0" y="1825625"/>
            <a:ext cx="12192000" cy="4351338"/>
          </a:xfrm>
        </p:spPr>
        <p:txBody>
          <a:bodyPr>
            <a:normAutofit/>
          </a:bodyPr>
          <a:lstStyle/>
          <a:p>
            <a:pPr lvl="0"/>
            <a:r>
              <a:rPr lang="en-IN" b="1" dirty="0"/>
              <a:t> </a:t>
            </a:r>
            <a:r>
              <a:rPr lang="en-US" sz="2800" b="1" spc="150" dirty="0" smtClean="0">
                <a:ln w="11430"/>
                <a:solidFill>
                  <a:srgbClr val="FF0000"/>
                </a:solidFill>
                <a:cs typeface="Aparajita" pitchFamily="34" charset="0"/>
              </a:rPr>
              <a:t>S 20 RPA, </a:t>
            </a:r>
            <a:r>
              <a:rPr lang="en-US" sz="2800" b="1" spc="150" dirty="0">
                <a:ln w="11430"/>
                <a:solidFill>
                  <a:srgbClr val="FF0000"/>
                </a:solidFill>
                <a:cs typeface="Aparajita" pitchFamily="34" charset="0"/>
              </a:rPr>
              <a:t>1950 </a:t>
            </a:r>
            <a:r>
              <a:rPr lang="en-US" sz="2800" b="1" spc="150" dirty="0">
                <a:ln w="11430"/>
                <a:cs typeface="Aparajita" pitchFamily="34" charset="0"/>
              </a:rPr>
              <a:t>– Definition of Service Voter and Special Voter</a:t>
            </a:r>
          </a:p>
          <a:p>
            <a:pPr lvl="0"/>
            <a:endParaRPr lang="en-US" sz="2800" b="1" spc="150" dirty="0">
              <a:ln w="11430"/>
              <a:cs typeface="Aparajita" pitchFamily="34" charset="0"/>
            </a:endParaRPr>
          </a:p>
          <a:p>
            <a:r>
              <a:rPr lang="en-US" sz="2800" b="1" spc="150" dirty="0" smtClean="0">
                <a:ln w="11430"/>
                <a:solidFill>
                  <a:srgbClr val="FF0000"/>
                </a:solidFill>
                <a:cs typeface="Aparajita" pitchFamily="34" charset="0"/>
              </a:rPr>
              <a:t>S 60 RPA, </a:t>
            </a:r>
            <a:r>
              <a:rPr lang="en-US" sz="2800" b="1" spc="150" dirty="0">
                <a:ln w="11430"/>
                <a:solidFill>
                  <a:srgbClr val="FF0000"/>
                </a:solidFill>
                <a:cs typeface="Aparajita" pitchFamily="34" charset="0"/>
              </a:rPr>
              <a:t>1951 </a:t>
            </a:r>
            <a:r>
              <a:rPr lang="en-US" sz="2800" b="1" spc="150" dirty="0">
                <a:ln w="11430"/>
                <a:cs typeface="Aparajita" pitchFamily="34" charset="0"/>
              </a:rPr>
              <a:t>– Special procedure for voting by certain classes of </a:t>
            </a:r>
            <a:r>
              <a:rPr lang="en-US" sz="2800" b="1" spc="150" dirty="0" smtClean="0">
                <a:ln w="11430"/>
                <a:cs typeface="Aparajita" pitchFamily="34" charset="0"/>
              </a:rPr>
              <a:t>persons</a:t>
            </a:r>
          </a:p>
          <a:p>
            <a:endParaRPr lang="en-US" sz="2800" b="1" spc="150" dirty="0">
              <a:ln w="11430"/>
              <a:cs typeface="Aparajita" pitchFamily="34" charset="0"/>
            </a:endParaRPr>
          </a:p>
          <a:p>
            <a:r>
              <a:rPr lang="en-US" sz="2800" b="1" spc="150" dirty="0" smtClean="0">
                <a:ln w="11430"/>
                <a:solidFill>
                  <a:srgbClr val="FF0000"/>
                </a:solidFill>
                <a:cs typeface="Aparajita" pitchFamily="34" charset="0"/>
              </a:rPr>
              <a:t>R 17</a:t>
            </a:r>
            <a:r>
              <a:rPr lang="en-US" sz="2800" b="1" spc="150" dirty="0">
                <a:ln w="11430"/>
                <a:solidFill>
                  <a:srgbClr val="FF0000"/>
                </a:solidFill>
                <a:cs typeface="Aparajita" pitchFamily="34" charset="0"/>
              </a:rPr>
              <a:t>, 18(a), 19, 20 &amp; 21 of </a:t>
            </a:r>
            <a:r>
              <a:rPr lang="en-US" sz="2800" b="1" spc="150" dirty="0" smtClean="0">
                <a:ln w="11430"/>
                <a:solidFill>
                  <a:srgbClr val="FF0000"/>
                </a:solidFill>
                <a:cs typeface="Aparajita" pitchFamily="34" charset="0"/>
              </a:rPr>
              <a:t>COER, </a:t>
            </a:r>
            <a:r>
              <a:rPr lang="en-US" sz="2800" b="1" spc="150" dirty="0">
                <a:ln w="11430"/>
                <a:solidFill>
                  <a:srgbClr val="FF0000"/>
                </a:solidFill>
                <a:cs typeface="Aparajita" pitchFamily="34" charset="0"/>
              </a:rPr>
              <a:t>1961 </a:t>
            </a:r>
            <a:r>
              <a:rPr lang="en-US" sz="2800" b="1" spc="150" dirty="0">
                <a:ln w="11430"/>
                <a:cs typeface="Aparajita" pitchFamily="34" charset="0"/>
              </a:rPr>
              <a:t>– Persons entitled to vote by post.</a:t>
            </a:r>
            <a:endParaRPr lang="en-IN" sz="2800" b="1" dirty="0">
              <a:cs typeface="Aparajit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272211" cy="914400"/>
          </a:xfrm>
          <a:noFill/>
          <a:ln>
            <a:noFill/>
          </a:ln>
        </p:spPr>
        <p:txBody>
          <a:bodyPr>
            <a:noAutofit/>
          </a:bodyPr>
          <a:lstStyle/>
          <a:p>
            <a:pPr algn="ctr"/>
            <a:r>
              <a:rPr lang="en-IN" sz="3600" b="1" dirty="0">
                <a:ea typeface="Tahoma" panose="020B0604030504040204" pitchFamily="34" charset="0"/>
                <a:cs typeface="Tahoma" panose="020B0604030504040204" pitchFamily="34" charset="0"/>
              </a:rPr>
              <a:t>Absentee Voters - Process of collecting PB from AVSC, AVPD, AVCO electors – contd.</a:t>
            </a:r>
            <a:endParaRPr lang="en-IN" sz="3600" dirty="0">
              <a:solidFill>
                <a:schemeClr val="tx1"/>
              </a:solidFill>
              <a:latin typeface="+mn-lt"/>
            </a:endParaRPr>
          </a:p>
        </p:txBody>
      </p:sp>
      <p:sp>
        <p:nvSpPr>
          <p:cNvPr id="3" name="Content Placeholder 2"/>
          <p:cNvSpPr>
            <a:spLocks noGrp="1"/>
          </p:cNvSpPr>
          <p:nvPr>
            <p:ph idx="1"/>
          </p:nvPr>
        </p:nvSpPr>
        <p:spPr>
          <a:xfrm>
            <a:off x="0" y="1143000"/>
            <a:ext cx="12192000" cy="5715001"/>
          </a:xfrm>
          <a:noFill/>
          <a:ln>
            <a:noFill/>
          </a:ln>
        </p:spPr>
        <p:txBody>
          <a:bodyPr>
            <a:noAutofit/>
          </a:bodyPr>
          <a:lstStyle/>
          <a:p>
            <a:pPr marL="0" indent="0" algn="just">
              <a:lnSpc>
                <a:spcPct val="100000"/>
              </a:lnSpc>
              <a:buNone/>
              <a:tabLst>
                <a:tab pos="457200" algn="l"/>
              </a:tabLst>
            </a:pPr>
            <a:endParaRPr lang="en-US" sz="2400" dirty="0" smtClean="0">
              <a:solidFill>
                <a:schemeClr val="tx1"/>
              </a:solidFill>
              <a:effectLst/>
              <a:ea typeface="Tahoma" panose="020B0604030504040204" pitchFamily="34" charset="0"/>
              <a:cs typeface="Tahoma" panose="020B0604030504040204" pitchFamily="34" charset="0"/>
            </a:endParaRPr>
          </a:p>
          <a:p>
            <a:pPr marL="0" indent="0" algn="just">
              <a:lnSpc>
                <a:spcPct val="100000"/>
              </a:lnSpc>
              <a:buNone/>
              <a:tabLst>
                <a:tab pos="457200" algn="l"/>
              </a:tabLst>
            </a:pPr>
            <a:r>
              <a:rPr lang="en-US" sz="2400" b="1" dirty="0" smtClean="0">
                <a:solidFill>
                  <a:schemeClr val="tx1"/>
                </a:solidFill>
                <a:effectLst/>
                <a:ea typeface="Tahoma" panose="020B0604030504040204" pitchFamily="34" charset="0"/>
                <a:cs typeface="Tahoma" panose="020B0604030504040204" pitchFamily="34" charset="0"/>
              </a:rPr>
              <a:t>Attestation</a:t>
            </a:r>
            <a:r>
              <a:rPr lang="en-US" sz="2400" b="1" dirty="0" smtClean="0">
                <a:ea typeface="Tahoma" panose="020B0604030504040204" pitchFamily="34" charset="0"/>
                <a:cs typeface="Tahoma" panose="020B0604030504040204" pitchFamily="34" charset="0"/>
              </a:rPr>
              <a:t> of Declaration(Form 13A)  and collection of PB:</a:t>
            </a:r>
            <a:endParaRPr lang="en-US" sz="2400" b="1" dirty="0" smtClean="0">
              <a:solidFill>
                <a:schemeClr val="tx1"/>
              </a:solidFill>
              <a:effectLst/>
              <a:ea typeface="Tahoma" panose="020B0604030504040204" pitchFamily="34" charset="0"/>
              <a:cs typeface="Tahoma" panose="020B0604030504040204" pitchFamily="34" charset="0"/>
            </a:endParaRPr>
          </a:p>
          <a:p>
            <a:pPr algn="just">
              <a:lnSpc>
                <a:spcPct val="100000"/>
              </a:lnSpc>
              <a:buFont typeface="Wingdings" panose="05000000000000000000" pitchFamily="2" charset="2"/>
              <a:buChar char="§"/>
              <a:tabLst>
                <a:tab pos="457200" algn="l"/>
              </a:tabLst>
            </a:pPr>
            <a:r>
              <a:rPr lang="en-US" sz="2400" dirty="0" smtClean="0">
                <a:solidFill>
                  <a:schemeClr val="tx1"/>
                </a:solidFill>
                <a:effectLst/>
                <a:ea typeface="Tahoma" panose="020B0604030504040204" pitchFamily="34" charset="0"/>
                <a:cs typeface="Tahoma" panose="020B0604030504040204" pitchFamily="34" charset="0"/>
              </a:rPr>
              <a:t>Poll </a:t>
            </a:r>
            <a:r>
              <a:rPr lang="en-US" sz="2400" dirty="0">
                <a:solidFill>
                  <a:schemeClr val="tx1"/>
                </a:solidFill>
                <a:effectLst/>
                <a:ea typeface="Tahoma" panose="020B0604030504040204" pitchFamily="34" charset="0"/>
                <a:cs typeface="Tahoma" panose="020B0604030504040204" pitchFamily="34" charset="0"/>
              </a:rPr>
              <a:t>officer is authorized </a:t>
            </a:r>
            <a:r>
              <a:rPr lang="en-US" sz="2400" dirty="0" smtClean="0">
                <a:solidFill>
                  <a:schemeClr val="tx1"/>
                </a:solidFill>
                <a:effectLst/>
                <a:ea typeface="Tahoma" panose="020B0604030504040204" pitchFamily="34" charset="0"/>
                <a:cs typeface="Tahoma" panose="020B0604030504040204" pitchFamily="34" charset="0"/>
              </a:rPr>
              <a:t>by ECI to </a:t>
            </a:r>
            <a:r>
              <a:rPr lang="en-US" sz="2400" dirty="0">
                <a:solidFill>
                  <a:schemeClr val="tx1"/>
                </a:solidFill>
                <a:effectLst/>
                <a:ea typeface="Tahoma" panose="020B0604030504040204" pitchFamily="34" charset="0"/>
                <a:cs typeface="Tahoma" panose="020B0604030504040204" pitchFamily="34" charset="0"/>
              </a:rPr>
              <a:t>attest the declaration in </a:t>
            </a:r>
            <a:r>
              <a:rPr lang="en-US" sz="2400" b="1" dirty="0">
                <a:solidFill>
                  <a:srgbClr val="0070C0"/>
                </a:solidFill>
                <a:effectLst/>
                <a:ea typeface="Tahoma" panose="020B0604030504040204" pitchFamily="34" charset="0"/>
                <a:cs typeface="Tahoma" panose="020B0604030504040204" pitchFamily="34" charset="0"/>
              </a:rPr>
              <a:t>Form 13A</a:t>
            </a:r>
            <a:r>
              <a:rPr lang="en-US" sz="2400" dirty="0">
                <a:solidFill>
                  <a:schemeClr val="tx1"/>
                </a:solidFill>
                <a:effectLst/>
                <a:ea typeface="Tahoma" panose="020B0604030504040204" pitchFamily="34" charset="0"/>
                <a:cs typeface="Tahoma" panose="020B0604030504040204" pitchFamily="34" charset="0"/>
              </a:rPr>
              <a:t>. While attesting the declaration, the poll officer shall write his full name and also the designation ‘poll officer’. </a:t>
            </a:r>
          </a:p>
          <a:p>
            <a:pPr algn="just">
              <a:lnSpc>
                <a:spcPct val="100000"/>
              </a:lnSpc>
              <a:buFont typeface="Wingdings" panose="05000000000000000000" pitchFamily="2" charset="2"/>
              <a:buChar char="§"/>
              <a:tabLst>
                <a:tab pos="457200" algn="l"/>
              </a:tabLst>
            </a:pPr>
            <a:r>
              <a:rPr lang="en-US" sz="2400" dirty="0">
                <a:solidFill>
                  <a:schemeClr val="tx1"/>
                </a:solidFill>
                <a:effectLst/>
                <a:ea typeface="Tahoma" panose="020B0604030504040204" pitchFamily="34" charset="0"/>
                <a:cs typeface="Tahoma" panose="020B0604030504040204" pitchFamily="34" charset="0"/>
              </a:rPr>
              <a:t>In the case of a COVID affected person on treatment in Hospital, the </a:t>
            </a:r>
            <a:r>
              <a:rPr lang="en-US" sz="2400" b="1" i="1" u="sng" dirty="0">
                <a:solidFill>
                  <a:schemeClr val="tx1"/>
                </a:solidFill>
                <a:effectLst/>
                <a:ea typeface="Tahoma" panose="020B0604030504040204" pitchFamily="34" charset="0"/>
                <a:cs typeface="Tahoma" panose="020B0604030504040204" pitchFamily="34" charset="0"/>
              </a:rPr>
              <a:t>MO</a:t>
            </a:r>
            <a:r>
              <a:rPr lang="en-US" sz="2400" dirty="0">
                <a:solidFill>
                  <a:schemeClr val="tx1"/>
                </a:solidFill>
                <a:effectLst/>
                <a:ea typeface="Tahoma" panose="020B0604030504040204" pitchFamily="34" charset="0"/>
                <a:cs typeface="Tahoma" panose="020B0604030504040204" pitchFamily="34" charset="0"/>
              </a:rPr>
              <a:t> attending to the person also authorised to attest the declaration.  </a:t>
            </a:r>
            <a:endParaRPr lang="en-IN" sz="2400" dirty="0">
              <a:solidFill>
                <a:schemeClr val="tx1"/>
              </a:solidFill>
              <a:ea typeface="Tahoma" panose="020B0604030504040204" pitchFamily="34" charset="0"/>
              <a:cs typeface="Tahoma" panose="020B0604030504040204" pitchFamily="34" charset="0"/>
            </a:endParaRPr>
          </a:p>
          <a:p>
            <a:pPr algn="just">
              <a:lnSpc>
                <a:spcPct val="100000"/>
              </a:lnSpc>
              <a:buFont typeface="Wingdings" panose="05000000000000000000" pitchFamily="2" charset="2"/>
              <a:buChar char="§"/>
              <a:tabLst>
                <a:tab pos="457200" algn="l"/>
              </a:tabLst>
            </a:pPr>
            <a:r>
              <a:rPr lang="en-US" sz="2400" dirty="0">
                <a:solidFill>
                  <a:schemeClr val="tx1"/>
                </a:solidFill>
                <a:effectLst/>
                <a:ea typeface="Tahoma" panose="020B0604030504040204" pitchFamily="34" charset="0"/>
                <a:cs typeface="Tahoma" panose="020B0604030504040204" pitchFamily="34" charset="0"/>
              </a:rPr>
              <a:t>After vote is cast on </a:t>
            </a:r>
            <a:r>
              <a:rPr lang="en-US" sz="2400" dirty="0">
                <a:solidFill>
                  <a:schemeClr val="tx1"/>
                </a:solidFill>
                <a:ea typeface="Tahoma" panose="020B0604030504040204" pitchFamily="34" charset="0"/>
                <a:cs typeface="Tahoma" panose="020B0604030504040204" pitchFamily="34" charset="0"/>
              </a:rPr>
              <a:t>PB</a:t>
            </a:r>
            <a:r>
              <a:rPr lang="en-US" sz="2400" dirty="0">
                <a:solidFill>
                  <a:schemeClr val="tx1"/>
                </a:solidFill>
                <a:effectLst/>
                <a:ea typeface="Tahoma" panose="020B0604030504040204" pitchFamily="34" charset="0"/>
                <a:cs typeface="Tahoma" panose="020B0604030504040204" pitchFamily="34" charset="0"/>
              </a:rPr>
              <a:t> and  envelope in </a:t>
            </a:r>
            <a:r>
              <a:rPr lang="en-US" sz="2400" b="1" dirty="0">
                <a:solidFill>
                  <a:srgbClr val="0070C0"/>
                </a:solidFill>
                <a:ea typeface="Tahoma" panose="020B0604030504040204" pitchFamily="34" charset="0"/>
                <a:cs typeface="Tahoma" panose="020B0604030504040204" pitchFamily="34" charset="0"/>
              </a:rPr>
              <a:t>Form 13C </a:t>
            </a:r>
            <a:r>
              <a:rPr lang="en-US" sz="2400" dirty="0">
                <a:solidFill>
                  <a:schemeClr val="tx1"/>
                </a:solidFill>
                <a:effectLst/>
                <a:ea typeface="Tahoma" panose="020B0604030504040204" pitchFamily="34" charset="0"/>
                <a:cs typeface="Tahoma" panose="020B0604030504040204" pitchFamily="34" charset="0"/>
              </a:rPr>
              <a:t>is ready, the Poll Officials will collect the same</a:t>
            </a:r>
            <a:r>
              <a:rPr lang="en-US" sz="2400" dirty="0" smtClean="0">
                <a:solidFill>
                  <a:schemeClr val="tx1"/>
                </a:solidFill>
                <a:effectLst/>
                <a:ea typeface="Tahoma" panose="020B0604030504040204" pitchFamily="34" charset="0"/>
                <a:cs typeface="Tahoma" panose="020B0604030504040204" pitchFamily="34" charset="0"/>
              </a:rPr>
              <a:t>.</a:t>
            </a:r>
            <a:endParaRPr lang="en-IN" sz="2400" dirty="0">
              <a:solidFill>
                <a:schemeClr val="tx1"/>
              </a:solidFill>
              <a:ea typeface="Tahoma" panose="020B0604030504040204" pitchFamily="34" charset="0"/>
              <a:cs typeface="Tahoma" panose="020B0604030504040204" pitchFamily="34" charset="0"/>
            </a:endParaRPr>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493"/>
            <a:ext cx="12191999" cy="720725"/>
          </a:xfrm>
          <a:noFill/>
          <a:ln>
            <a:noFill/>
          </a:ln>
        </p:spPr>
        <p:txBody>
          <a:bodyPr>
            <a:normAutofit/>
          </a:bodyPr>
          <a:lstStyle/>
          <a:p>
            <a:pPr algn="ctr"/>
            <a:r>
              <a:rPr lang="en-IN" sz="2800" b="1" dirty="0">
                <a:ea typeface="Tahoma" panose="020B0604030504040204" pitchFamily="34" charset="0"/>
                <a:cs typeface="Tahoma" panose="020B0604030504040204" pitchFamily="34" charset="0"/>
              </a:rPr>
              <a:t>Absentee Voters - Process of </a:t>
            </a:r>
            <a:r>
              <a:rPr lang="en-IN" sz="2800" b="1" dirty="0" smtClean="0">
                <a:ea typeface="Tahoma" panose="020B0604030504040204" pitchFamily="34" charset="0"/>
                <a:cs typeface="Tahoma" panose="020B0604030504040204" pitchFamily="34" charset="0"/>
              </a:rPr>
              <a:t>Deposit of PB </a:t>
            </a:r>
            <a:r>
              <a:rPr lang="en-IN" sz="2800" b="1" dirty="0">
                <a:ea typeface="Tahoma" panose="020B0604030504040204" pitchFamily="34" charset="0"/>
                <a:cs typeface="Tahoma" panose="020B0604030504040204" pitchFamily="34" charset="0"/>
              </a:rPr>
              <a:t>from AVSC, AVPD, AVCO </a:t>
            </a:r>
            <a:r>
              <a:rPr lang="en-IN" sz="2800" b="1" dirty="0" smtClean="0">
                <a:ea typeface="Tahoma" panose="020B0604030504040204" pitchFamily="34" charset="0"/>
                <a:cs typeface="Tahoma" panose="020B0604030504040204" pitchFamily="34" charset="0"/>
              </a:rPr>
              <a:t>electors – contd.</a:t>
            </a:r>
            <a:endParaRPr lang="en-IN" sz="2800" b="1" dirty="0">
              <a:solidFill>
                <a:srgbClr val="FF0000"/>
              </a:solidFill>
            </a:endParaRPr>
          </a:p>
        </p:txBody>
      </p:sp>
      <p:sp>
        <p:nvSpPr>
          <p:cNvPr id="3" name="Content Placeholder 2"/>
          <p:cNvSpPr>
            <a:spLocks noGrp="1"/>
          </p:cNvSpPr>
          <p:nvPr>
            <p:ph idx="1"/>
          </p:nvPr>
        </p:nvSpPr>
        <p:spPr>
          <a:xfrm>
            <a:off x="-1" y="1094172"/>
            <a:ext cx="12192000" cy="4892040"/>
          </a:xfrm>
          <a:noFill/>
          <a:ln>
            <a:noFill/>
          </a:ln>
        </p:spPr>
        <p:txBody>
          <a:bodyPr>
            <a:normAutofit fontScale="85000" lnSpcReduction="10000"/>
          </a:bodyPr>
          <a:lstStyle/>
          <a:p>
            <a:pPr marL="457200" lvl="1" indent="0" algn="just">
              <a:lnSpc>
                <a:spcPct val="150000"/>
              </a:lnSpc>
              <a:spcAft>
                <a:spcPts val="1000"/>
              </a:spcAft>
              <a:buNone/>
            </a:pPr>
            <a:r>
              <a:rPr lang="en-US" sz="2800" b="1" dirty="0" smtClean="0"/>
              <a:t>Delivery and safe custody of polled PBs and record – maintenance:</a:t>
            </a:r>
          </a:p>
          <a:p>
            <a:pPr marL="742950" lvl="1" indent="-285750" algn="just">
              <a:lnSpc>
                <a:spcPct val="150000"/>
              </a:lnSpc>
              <a:spcAft>
                <a:spcPts val="1000"/>
              </a:spcAft>
            </a:pPr>
            <a:r>
              <a:rPr lang="en-US" sz="2800" dirty="0" smtClean="0"/>
              <a:t>At </a:t>
            </a:r>
            <a:r>
              <a:rPr lang="en-US" sz="2800" dirty="0"/>
              <a:t>the end of each day of visit by poll team,  (</a:t>
            </a:r>
            <a:r>
              <a:rPr lang="en-US" sz="2800" dirty="0" err="1"/>
              <a:t>i</a:t>
            </a:r>
            <a:r>
              <a:rPr lang="en-US" sz="2800" dirty="0"/>
              <a:t>) envelopes in </a:t>
            </a:r>
            <a:r>
              <a:rPr lang="en-US" sz="2800" b="1" dirty="0">
                <a:solidFill>
                  <a:srgbClr val="0070C0"/>
                </a:solidFill>
              </a:rPr>
              <a:t>Form-13C</a:t>
            </a:r>
            <a:r>
              <a:rPr lang="en-US" sz="2800" dirty="0"/>
              <a:t> containing postal ballot paper etc. and (ii) counterfoils of </a:t>
            </a:r>
            <a:r>
              <a:rPr lang="en-US" sz="2800" dirty="0" smtClean="0"/>
              <a:t>PB </a:t>
            </a:r>
            <a:r>
              <a:rPr lang="en-US" sz="2800" dirty="0"/>
              <a:t>shall be collected by the ARO designated for this purpose. </a:t>
            </a:r>
          </a:p>
          <a:p>
            <a:pPr marL="742950" lvl="1" indent="-285750" algn="just">
              <a:lnSpc>
                <a:spcPct val="150000"/>
              </a:lnSpc>
              <a:spcAft>
                <a:spcPts val="1000"/>
              </a:spcAft>
            </a:pPr>
            <a:r>
              <a:rPr lang="en-US" sz="2800" dirty="0"/>
              <a:t> The ARO shall make arrangements to have the same delivered at the HQ of the RO for keeping them in </a:t>
            </a:r>
            <a:r>
              <a:rPr lang="en-US" sz="2800" b="1" i="1" u="sng" dirty="0"/>
              <a:t>safe custody</a:t>
            </a:r>
            <a:r>
              <a:rPr lang="en-US" sz="2800" dirty="0"/>
              <a:t>. </a:t>
            </a:r>
          </a:p>
          <a:p>
            <a:pPr marL="742950" lvl="1" indent="-285750" algn="just">
              <a:lnSpc>
                <a:spcPct val="150000"/>
              </a:lnSpc>
              <a:spcAft>
                <a:spcPts val="1000"/>
              </a:spcAft>
            </a:pPr>
            <a:r>
              <a:rPr lang="en-US" sz="2800" dirty="0"/>
              <a:t> The ARO shall </a:t>
            </a:r>
            <a:r>
              <a:rPr lang="en-US" sz="2800" b="1" i="1" u="sng" dirty="0"/>
              <a:t>maintain the record </a:t>
            </a:r>
            <a:r>
              <a:rPr lang="en-US" sz="2800" dirty="0"/>
              <a:t>indicating the number of ballots sent on each day. This should also be shared with the RO on a </a:t>
            </a:r>
            <a:r>
              <a:rPr lang="en-US" sz="2800" b="1" i="1" u="sng" dirty="0"/>
              <a:t>daily basis</a:t>
            </a:r>
            <a:r>
              <a:rPr lang="en-US" sz="2800" dirty="0"/>
              <a:t>.</a:t>
            </a:r>
            <a:endParaRPr lang="en-IN" sz="2800" dirty="0"/>
          </a:p>
          <a:p>
            <a:pPr marL="742950" lvl="1" indent="-285750" algn="just">
              <a:lnSpc>
                <a:spcPct val="150000"/>
              </a:lnSpc>
              <a:spcAft>
                <a:spcPts val="1000"/>
              </a:spcAft>
            </a:pPr>
            <a:endParaRPr lang="en-IN" dirty="0"/>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491"/>
            <a:ext cx="12192000" cy="1356360"/>
          </a:xfrm>
          <a:noFill/>
          <a:ln w="38100">
            <a:solidFill>
              <a:schemeClr val="bg1"/>
            </a:solidFill>
          </a:ln>
        </p:spPr>
        <p:txBody>
          <a:bodyPr>
            <a:noAutofit/>
          </a:bodyPr>
          <a:lstStyle/>
          <a:p>
            <a:pPr algn="ctr"/>
            <a:r>
              <a:rPr lang="en-IN" sz="2800" b="1" dirty="0">
                <a:latin typeface="+mn-lt"/>
                <a:ea typeface="MS Mincho" panose="02020609040205080304" pitchFamily="49" charset="-128"/>
                <a:cs typeface="Mangal" panose="02040503050203030202" pitchFamily="18" charset="0"/>
              </a:rPr>
              <a:t>Absentee Voters - </a:t>
            </a:r>
            <a:r>
              <a:rPr lang="en-US" sz="2800" b="1" dirty="0" smtClean="0">
                <a:solidFill>
                  <a:schemeClr val="tx1"/>
                </a:solidFill>
                <a:effectLst/>
                <a:latin typeface="+mn-lt"/>
                <a:ea typeface="MS Mincho" panose="02020609040205080304" pitchFamily="49" charset="-128"/>
                <a:cs typeface="Mangal" panose="02040503050203030202" pitchFamily="18" charset="0"/>
              </a:rPr>
              <a:t>Guidelines </a:t>
            </a:r>
            <a:r>
              <a:rPr lang="en-US" sz="2800" b="1" dirty="0">
                <a:solidFill>
                  <a:schemeClr val="tx1"/>
                </a:solidFill>
                <a:effectLst/>
                <a:latin typeface="+mn-lt"/>
                <a:ea typeface="MS Mincho" panose="02020609040205080304" pitchFamily="49" charset="-128"/>
                <a:cs typeface="Mangal" panose="02040503050203030202" pitchFamily="18" charset="0"/>
              </a:rPr>
              <a:t>for Voting through postal ballot by Absentee Voters on </a:t>
            </a:r>
            <a:r>
              <a:rPr lang="en-US" sz="2800" b="1" dirty="0">
                <a:latin typeface="+mn-lt"/>
                <a:ea typeface="MS Mincho" panose="02020609040205080304" pitchFamily="49" charset="-128"/>
                <a:cs typeface="Mangal" panose="02040503050203030202" pitchFamily="18" charset="0"/>
              </a:rPr>
              <a:t>Essential Service (AVES</a:t>
            </a:r>
            <a:r>
              <a:rPr lang="en-US" sz="2800" b="1" dirty="0" smtClean="0">
                <a:latin typeface="+mn-lt"/>
                <a:ea typeface="MS Mincho" panose="02020609040205080304" pitchFamily="49" charset="-128"/>
                <a:cs typeface="Mangal" panose="02040503050203030202" pitchFamily="18" charset="0"/>
              </a:rPr>
              <a:t>) – Application, verification, issue of PB – voting in PVC –  timelines – intimation to candidate - </a:t>
            </a:r>
            <a:r>
              <a:rPr lang="en-US" sz="2800" dirty="0">
                <a:ea typeface="MS Mincho" panose="02020609040205080304" pitchFamily="49" charset="-128"/>
                <a:cs typeface="Mangal" panose="02040503050203030202" pitchFamily="18" charset="0"/>
              </a:rPr>
              <a:t>Declaration in </a:t>
            </a:r>
            <a:r>
              <a:rPr lang="en-US" sz="2800" b="1" dirty="0">
                <a:solidFill>
                  <a:srgbClr val="0070C0"/>
                </a:solidFill>
                <a:ea typeface="MS Mincho" panose="02020609040205080304" pitchFamily="49" charset="-128"/>
                <a:cs typeface="Mangal" panose="02040503050203030202" pitchFamily="18" charset="0"/>
              </a:rPr>
              <a:t>Form 13A </a:t>
            </a:r>
            <a:r>
              <a:rPr lang="en-US" sz="2800" b="1" dirty="0" smtClean="0">
                <a:solidFill>
                  <a:srgbClr val="0070C0"/>
                </a:solidFill>
                <a:ea typeface="MS Mincho" panose="02020609040205080304" pitchFamily="49" charset="-128"/>
                <a:cs typeface="Mangal" panose="02040503050203030202" pitchFamily="18" charset="0"/>
              </a:rPr>
              <a:t> - </a:t>
            </a:r>
            <a:r>
              <a:rPr lang="en-US" sz="2800" b="1" dirty="0"/>
              <a:t>close of poll– </a:t>
            </a:r>
            <a:r>
              <a:rPr lang="en-US" sz="2800" b="1" dirty="0" smtClean="0"/>
              <a:t>making of packets – sealing  - (slides 41 – 47)</a:t>
            </a:r>
            <a:endParaRPr lang="en-IN" sz="2800" b="1" dirty="0">
              <a:latin typeface="+mn-lt"/>
              <a:ea typeface="MS Mincho" panose="02020609040205080304" pitchFamily="49" charset="-128"/>
              <a:cs typeface="Mangal" panose="02040503050203030202" pitchFamily="18" charset="0"/>
            </a:endParaRPr>
          </a:p>
        </p:txBody>
      </p:sp>
      <p:sp>
        <p:nvSpPr>
          <p:cNvPr id="3" name="Content Placeholder 2"/>
          <p:cNvSpPr>
            <a:spLocks noGrp="1"/>
          </p:cNvSpPr>
          <p:nvPr>
            <p:ph idx="1"/>
          </p:nvPr>
        </p:nvSpPr>
        <p:spPr>
          <a:xfrm>
            <a:off x="214224" y="1966212"/>
            <a:ext cx="11763551" cy="4351338"/>
          </a:xfrm>
        </p:spPr>
        <p:txBody>
          <a:bodyPr>
            <a:normAutofit/>
          </a:bodyPr>
          <a:lstStyle/>
          <a:p>
            <a:pPr marL="457200" lvl="1" indent="0" algn="just">
              <a:lnSpc>
                <a:spcPct val="100000"/>
              </a:lnSpc>
              <a:buNone/>
            </a:pPr>
            <a:r>
              <a:rPr lang="en-US" sz="2800" b="1" dirty="0" smtClean="0">
                <a:solidFill>
                  <a:schemeClr val="tx1"/>
                </a:solidFill>
                <a:effectLst/>
                <a:ea typeface="MS Mincho" panose="02020609040205080304" pitchFamily="49" charset="-128"/>
                <a:cs typeface="Aparajita" pitchFamily="34" charset="0"/>
              </a:rPr>
              <a:t>Application for PB by AVES through Nodal Officer:</a:t>
            </a:r>
          </a:p>
          <a:p>
            <a:pPr marL="742950" lvl="1" indent="-285750" algn="just">
              <a:lnSpc>
                <a:spcPct val="100000"/>
              </a:lnSpc>
            </a:pPr>
            <a:r>
              <a:rPr lang="en-US" sz="2800" dirty="0" smtClean="0">
                <a:solidFill>
                  <a:schemeClr val="tx1"/>
                </a:solidFill>
                <a:effectLst/>
                <a:ea typeface="MS Mincho" panose="02020609040205080304" pitchFamily="49" charset="-128"/>
                <a:cs typeface="Aparajita" pitchFamily="34" charset="0"/>
              </a:rPr>
              <a:t>Absentee </a:t>
            </a:r>
            <a:r>
              <a:rPr lang="en-US" sz="2800" dirty="0">
                <a:solidFill>
                  <a:schemeClr val="tx1"/>
                </a:solidFill>
                <a:effectLst/>
                <a:ea typeface="MS Mincho" panose="02020609040205080304" pitchFamily="49" charset="-128"/>
                <a:cs typeface="Aparajita" pitchFamily="34" charset="0"/>
              </a:rPr>
              <a:t>Voters on Essential Service (AVES)  has to make application to </a:t>
            </a:r>
            <a:r>
              <a:rPr lang="en-US" sz="2800" dirty="0">
                <a:solidFill>
                  <a:schemeClr val="tx1"/>
                </a:solidFill>
                <a:ea typeface="MS Mincho" panose="02020609040205080304" pitchFamily="49" charset="-128"/>
                <a:cs typeface="Aparajita" pitchFamily="34" charset="0"/>
              </a:rPr>
              <a:t>RO</a:t>
            </a:r>
            <a:r>
              <a:rPr lang="en-US" sz="2800" dirty="0">
                <a:solidFill>
                  <a:schemeClr val="tx1"/>
                </a:solidFill>
                <a:effectLst/>
                <a:ea typeface="MS Mincho" panose="02020609040205080304" pitchFamily="49" charset="-128"/>
                <a:cs typeface="Aparajita" pitchFamily="34" charset="0"/>
              </a:rPr>
              <a:t> in </a:t>
            </a:r>
            <a:r>
              <a:rPr lang="en-US" sz="2800" b="1" dirty="0">
                <a:solidFill>
                  <a:srgbClr val="0070C0"/>
                </a:solidFill>
                <a:effectLst/>
                <a:ea typeface="MS Mincho" panose="02020609040205080304" pitchFamily="49" charset="-128"/>
                <a:cs typeface="Aparajita" pitchFamily="34" charset="0"/>
              </a:rPr>
              <a:t>Form-12D</a:t>
            </a:r>
            <a:r>
              <a:rPr lang="en-US" sz="2800" dirty="0">
                <a:solidFill>
                  <a:schemeClr val="tx1"/>
                </a:solidFill>
                <a:effectLst/>
                <a:ea typeface="MS Mincho" panose="02020609040205080304" pitchFamily="49" charset="-128"/>
                <a:cs typeface="Aparajita" pitchFamily="34" charset="0"/>
              </a:rPr>
              <a:t> giving all requisite particulars.</a:t>
            </a:r>
          </a:p>
          <a:p>
            <a:pPr marL="457200" lvl="1" indent="0" algn="just">
              <a:lnSpc>
                <a:spcPct val="100000"/>
              </a:lnSpc>
              <a:buNone/>
            </a:pPr>
            <a:endParaRPr lang="en-US" sz="2800" dirty="0">
              <a:solidFill>
                <a:schemeClr val="tx1"/>
              </a:solidFill>
              <a:effectLst/>
              <a:ea typeface="MS Mincho" panose="02020609040205080304" pitchFamily="49" charset="-128"/>
              <a:cs typeface="Aparajita" pitchFamily="34" charset="0"/>
            </a:endParaRPr>
          </a:p>
          <a:p>
            <a:pPr marL="742950" lvl="1" indent="-285750" algn="just">
              <a:lnSpc>
                <a:spcPct val="100000"/>
              </a:lnSpc>
            </a:pPr>
            <a:r>
              <a:rPr lang="en-US" sz="2800" dirty="0">
                <a:ea typeface="MS Mincho" panose="02020609040205080304" pitchFamily="49" charset="-128"/>
                <a:cs typeface="Aparajita" pitchFamily="34" charset="0"/>
              </a:rPr>
              <a:t> </a:t>
            </a:r>
            <a:r>
              <a:rPr lang="en-US" sz="2800" dirty="0">
                <a:solidFill>
                  <a:schemeClr val="tx1"/>
                </a:solidFill>
                <a:ea typeface="MS Mincho" panose="02020609040205080304" pitchFamily="49" charset="-128"/>
                <a:cs typeface="Aparajita" pitchFamily="34" charset="0"/>
              </a:rPr>
              <a:t>T</a:t>
            </a:r>
            <a:r>
              <a:rPr lang="en-US" sz="2800" dirty="0">
                <a:solidFill>
                  <a:schemeClr val="tx1"/>
                </a:solidFill>
                <a:effectLst/>
                <a:ea typeface="MS Mincho" panose="02020609040205080304" pitchFamily="49" charset="-128"/>
                <a:cs typeface="Aparajita" pitchFamily="34" charset="0"/>
              </a:rPr>
              <a:t>heir </a:t>
            </a:r>
            <a:r>
              <a:rPr lang="en-US" sz="2800" dirty="0" smtClean="0">
                <a:solidFill>
                  <a:schemeClr val="tx1"/>
                </a:solidFill>
                <a:effectLst/>
                <a:ea typeface="MS Mincho" panose="02020609040205080304" pitchFamily="49" charset="-128"/>
                <a:cs typeface="Aparajita" pitchFamily="34" charset="0"/>
              </a:rPr>
              <a:t>application </a:t>
            </a:r>
            <a:r>
              <a:rPr lang="en-US" sz="2800" b="1" dirty="0">
                <a:solidFill>
                  <a:srgbClr val="0070C0"/>
                </a:solidFill>
                <a:ea typeface="MS Mincho" panose="02020609040205080304" pitchFamily="49" charset="-128"/>
                <a:cs typeface="Aparajita" pitchFamily="34" charset="0"/>
              </a:rPr>
              <a:t>(Form 12D) </a:t>
            </a:r>
            <a:r>
              <a:rPr lang="en-US" sz="2800" dirty="0">
                <a:solidFill>
                  <a:schemeClr val="tx1"/>
                </a:solidFill>
                <a:ea typeface="MS Mincho" panose="02020609040205080304" pitchFamily="49" charset="-128"/>
                <a:cs typeface="Aparajita" pitchFamily="34" charset="0"/>
              </a:rPr>
              <a:t>should be </a:t>
            </a:r>
            <a:r>
              <a:rPr lang="en-US" sz="2800" dirty="0">
                <a:solidFill>
                  <a:schemeClr val="tx1"/>
                </a:solidFill>
                <a:effectLst/>
                <a:ea typeface="MS Mincho" panose="02020609040205080304" pitchFamily="49" charset="-128"/>
                <a:cs typeface="Aparajita" pitchFamily="34" charset="0"/>
              </a:rPr>
              <a:t>verified by the </a:t>
            </a:r>
            <a:r>
              <a:rPr lang="en-US" sz="2800" b="1" i="1" u="sng" dirty="0">
                <a:solidFill>
                  <a:schemeClr val="tx1"/>
                </a:solidFill>
                <a:effectLst/>
                <a:ea typeface="MS Mincho" panose="02020609040205080304" pitchFamily="49" charset="-128"/>
                <a:cs typeface="Aparajita" pitchFamily="34" charset="0"/>
              </a:rPr>
              <a:t>Nodal </a:t>
            </a:r>
            <a:r>
              <a:rPr lang="en-US" sz="2800" b="1" i="1" u="sng" dirty="0" smtClean="0">
                <a:solidFill>
                  <a:schemeClr val="tx1"/>
                </a:solidFill>
                <a:effectLst/>
                <a:ea typeface="MS Mincho" panose="02020609040205080304" pitchFamily="49" charset="-128"/>
                <a:cs typeface="Aparajita" pitchFamily="34" charset="0"/>
              </a:rPr>
              <a:t>Officer </a:t>
            </a:r>
            <a:r>
              <a:rPr lang="en-US" sz="2800" dirty="0">
                <a:solidFill>
                  <a:schemeClr val="tx1"/>
                </a:solidFill>
                <a:effectLst/>
                <a:ea typeface="MS Mincho" panose="02020609040205080304" pitchFamily="49" charset="-128"/>
                <a:cs typeface="Aparajita" pitchFamily="34" charset="0"/>
              </a:rPr>
              <a:t>appointed by the organization concerned.  </a:t>
            </a:r>
          </a:p>
          <a:p>
            <a:pPr marL="742950" lvl="1" indent="-285750" algn="just">
              <a:lnSpc>
                <a:spcPct val="100000"/>
              </a:lnSpc>
            </a:pPr>
            <a:endParaRPr lang="en-US" sz="2800" dirty="0">
              <a:solidFill>
                <a:schemeClr val="tx1"/>
              </a:solidFill>
              <a:effectLst/>
              <a:ea typeface="MS Mincho" panose="02020609040205080304" pitchFamily="49" charset="-128"/>
              <a:cs typeface="Aparajita" pitchFamily="34" charset="0"/>
            </a:endParaRPr>
          </a:p>
          <a:p>
            <a:pPr marL="742950" lvl="1" indent="-285750" algn="just">
              <a:lnSpc>
                <a:spcPct val="100000"/>
              </a:lnSpc>
            </a:pPr>
            <a:r>
              <a:rPr lang="en-US" sz="2800" b="1" dirty="0">
                <a:solidFill>
                  <a:srgbClr val="0070C0"/>
                </a:solidFill>
                <a:ea typeface="MS Mincho" panose="02020609040205080304" pitchFamily="49" charset="-128"/>
                <a:cs typeface="Aparajita" pitchFamily="34" charset="0"/>
              </a:rPr>
              <a:t>Form 12D </a:t>
            </a:r>
            <a:r>
              <a:rPr lang="en-US" sz="2800" dirty="0">
                <a:solidFill>
                  <a:schemeClr val="tx1"/>
                </a:solidFill>
                <a:effectLst/>
                <a:ea typeface="MS Mincho" panose="02020609040205080304" pitchFamily="49" charset="-128"/>
                <a:cs typeface="Aparajita" pitchFamily="34" charset="0"/>
              </a:rPr>
              <a:t>should reach the RO within </a:t>
            </a:r>
            <a:r>
              <a:rPr lang="en-US" sz="2800" b="1" i="1" u="sng" dirty="0">
                <a:solidFill>
                  <a:schemeClr val="tx1"/>
                </a:solidFill>
                <a:effectLst/>
                <a:ea typeface="MS Mincho" panose="02020609040205080304" pitchFamily="49" charset="-128"/>
                <a:cs typeface="Aparajita" pitchFamily="34" charset="0"/>
              </a:rPr>
              <a:t>five days of notification</a:t>
            </a:r>
            <a:r>
              <a:rPr lang="en-US" sz="2800" dirty="0">
                <a:solidFill>
                  <a:schemeClr val="tx1"/>
                </a:solidFill>
                <a:effectLst/>
                <a:ea typeface="MS Mincho" panose="02020609040205080304" pitchFamily="49" charset="-128"/>
                <a:cs typeface="Aparajita" pitchFamily="34" charset="0"/>
              </a:rPr>
              <a:t> of the election</a:t>
            </a:r>
            <a:r>
              <a:rPr lang="en-US" sz="2800" dirty="0">
                <a:solidFill>
                  <a:schemeClr val="tx1"/>
                </a:solidFill>
                <a:effectLst/>
                <a:ea typeface="MS Mincho" panose="02020609040205080304" pitchFamily="49" charset="-128"/>
                <a:cs typeface="Mangal" panose="02040503050203030202" pitchFamily="18" charset="0"/>
              </a:rPr>
              <a:t>.</a:t>
            </a:r>
            <a:endParaRPr lang="en-IN" sz="2800" dirty="0">
              <a:solidFill>
                <a:schemeClr val="tx1"/>
              </a:solidFill>
              <a:effectLst/>
              <a:ea typeface="MS Mincho" panose="02020609040205080304" pitchFamily="49" charset="-128"/>
              <a:cs typeface="Mangal" panose="02040503050203030202" pitchFamily="18" charset="0"/>
            </a:endParaRPr>
          </a:p>
          <a:p>
            <a:endParaRPr lang="en-IN" dirty="0"/>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016"/>
            <a:ext cx="12192000" cy="1325563"/>
          </a:xfrm>
          <a:noFill/>
          <a:ln>
            <a:noFill/>
          </a:ln>
        </p:spPr>
        <p:txBody>
          <a:bodyPr>
            <a:noAutofit/>
          </a:bodyPr>
          <a:lstStyle/>
          <a:p>
            <a:pPr algn="ctr"/>
            <a:r>
              <a:rPr lang="en-IN" sz="3000" b="1" dirty="0">
                <a:ea typeface="MS Mincho" panose="02020609040205080304" pitchFamily="49" charset="-128"/>
                <a:cs typeface="Mangal" panose="02040503050203030202" pitchFamily="18" charset="0"/>
              </a:rPr>
              <a:t>Absentee Voters - </a:t>
            </a:r>
            <a:r>
              <a:rPr lang="en-US" sz="3000" b="1" dirty="0" smtClean="0"/>
              <a:t>Guidelines </a:t>
            </a:r>
            <a:r>
              <a:rPr lang="en-US" sz="3000" b="1" dirty="0"/>
              <a:t>for Voting through postal ballot by </a:t>
            </a:r>
            <a:r>
              <a:rPr lang="en-US" sz="3000" b="1" dirty="0" smtClean="0"/>
              <a:t>AVES – contd.</a:t>
            </a:r>
            <a:endParaRPr lang="en-IN" sz="3000" b="1" dirty="0"/>
          </a:p>
        </p:txBody>
      </p:sp>
      <p:sp>
        <p:nvSpPr>
          <p:cNvPr id="3" name="Content Placeholder 2"/>
          <p:cNvSpPr>
            <a:spLocks noGrp="1"/>
          </p:cNvSpPr>
          <p:nvPr>
            <p:ph idx="1"/>
          </p:nvPr>
        </p:nvSpPr>
        <p:spPr>
          <a:xfrm>
            <a:off x="516835" y="1191300"/>
            <a:ext cx="11251096" cy="4844716"/>
          </a:xfrm>
        </p:spPr>
        <p:txBody>
          <a:bodyPr>
            <a:noAutofit/>
          </a:bodyPr>
          <a:lstStyle/>
          <a:p>
            <a:pPr marL="457200" lvl="1" indent="0" algn="just">
              <a:lnSpc>
                <a:spcPct val="100000"/>
              </a:lnSpc>
              <a:spcAft>
                <a:spcPts val="1000"/>
              </a:spcAft>
              <a:buNone/>
            </a:pPr>
            <a:r>
              <a:rPr lang="en-US" sz="2800" b="1" dirty="0" smtClean="0"/>
              <a:t>Verification of application, listing of AVES and marking PB in ER by RO:</a:t>
            </a:r>
          </a:p>
          <a:p>
            <a:pPr marL="742950" lvl="1" indent="-285750" algn="just">
              <a:lnSpc>
                <a:spcPct val="100000"/>
              </a:lnSpc>
              <a:spcAft>
                <a:spcPts val="1000"/>
              </a:spcAft>
            </a:pPr>
            <a:r>
              <a:rPr lang="en-US" sz="2800" dirty="0"/>
              <a:t>On receipt of  </a:t>
            </a:r>
            <a:r>
              <a:rPr lang="en-US" sz="2800" b="1" dirty="0">
                <a:solidFill>
                  <a:srgbClr val="0070C0"/>
                </a:solidFill>
              </a:rPr>
              <a:t>Form-12D</a:t>
            </a:r>
            <a:r>
              <a:rPr lang="en-US" sz="2800" dirty="0"/>
              <a:t>, </a:t>
            </a:r>
            <a:r>
              <a:rPr lang="en-US" sz="2800" dirty="0" smtClean="0"/>
              <a:t>the </a:t>
            </a:r>
            <a:r>
              <a:rPr lang="en-US" sz="2800" dirty="0"/>
              <a:t>RO shall verify their </a:t>
            </a:r>
            <a:r>
              <a:rPr lang="en-US" sz="2800" dirty="0" smtClean="0"/>
              <a:t>names </a:t>
            </a:r>
            <a:r>
              <a:rPr lang="en-US" sz="2800" dirty="0"/>
              <a:t>with the existing electoral roll </a:t>
            </a:r>
            <a:r>
              <a:rPr lang="en-US" sz="2800" dirty="0" smtClean="0"/>
              <a:t>and prepare </a:t>
            </a:r>
            <a:r>
              <a:rPr lang="en-US" sz="2800" dirty="0"/>
              <a:t>a </a:t>
            </a:r>
            <a:r>
              <a:rPr lang="en-US" sz="2800" dirty="0" smtClean="0"/>
              <a:t>list </a:t>
            </a:r>
            <a:r>
              <a:rPr lang="en-US" sz="2800" dirty="0"/>
              <a:t>of all AVES whose applications have been received in time and are in </a:t>
            </a:r>
            <a:r>
              <a:rPr lang="en-US" sz="2800" dirty="0" smtClean="0"/>
              <a:t>order</a:t>
            </a:r>
          </a:p>
          <a:p>
            <a:pPr marL="742950" lvl="1" indent="-285750" algn="just">
              <a:lnSpc>
                <a:spcPct val="100000"/>
              </a:lnSpc>
              <a:spcAft>
                <a:spcPts val="1000"/>
              </a:spcAft>
            </a:pPr>
            <a:r>
              <a:rPr lang="en-US" sz="2800" dirty="0" smtClean="0"/>
              <a:t>The RO shall thereafter arrange to </a:t>
            </a:r>
            <a:r>
              <a:rPr lang="en-US" sz="2800" dirty="0"/>
              <a:t>issue PB </a:t>
            </a:r>
            <a:r>
              <a:rPr lang="en-US" sz="2800" dirty="0" smtClean="0"/>
              <a:t>to them at Postal Voting Centers </a:t>
            </a:r>
            <a:r>
              <a:rPr lang="en-US" sz="2800" b="1" i="1" u="sng" dirty="0" smtClean="0"/>
              <a:t>(PVCs),</a:t>
            </a:r>
            <a:r>
              <a:rPr lang="en-US" sz="2800" dirty="0" smtClean="0"/>
              <a:t> to be specially setup for voting by AVES</a:t>
            </a:r>
          </a:p>
          <a:p>
            <a:pPr marL="742950" lvl="1" indent="-285750" algn="just">
              <a:lnSpc>
                <a:spcPct val="100000"/>
              </a:lnSpc>
              <a:spcAft>
                <a:spcPts val="1000"/>
              </a:spcAft>
            </a:pPr>
            <a:r>
              <a:rPr lang="en-US" sz="2800" dirty="0" smtClean="0"/>
              <a:t>After </a:t>
            </a:r>
            <a:r>
              <a:rPr lang="en-US" sz="2800" dirty="0"/>
              <a:t>the list of this category is finalized, entry ‘PB’ shall be </a:t>
            </a:r>
            <a:r>
              <a:rPr lang="en-US" sz="2800" dirty="0" smtClean="0"/>
              <a:t>made </a:t>
            </a:r>
            <a:r>
              <a:rPr lang="en-US" sz="2800" dirty="0"/>
              <a:t>in the marked copy of the electoral roll against the names of such electors.</a:t>
            </a:r>
            <a:endParaRPr lang="en-IN" sz="2800" dirty="0"/>
          </a:p>
          <a:p>
            <a:pPr marL="742950" lvl="1" indent="-285750" algn="just">
              <a:lnSpc>
                <a:spcPct val="150000"/>
              </a:lnSpc>
              <a:spcAft>
                <a:spcPts val="1000"/>
              </a:spcAft>
            </a:pPr>
            <a:endParaRPr lang="en-IN" sz="2800" dirty="0"/>
          </a:p>
          <a:p>
            <a:endParaRPr lang="en-IN" sz="3200" dirty="0"/>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8436"/>
            <a:ext cx="12192000" cy="1295400"/>
          </a:xfrm>
          <a:noFill/>
          <a:ln>
            <a:noFill/>
          </a:ln>
        </p:spPr>
        <p:txBody>
          <a:bodyPr>
            <a:noAutofit/>
          </a:bodyPr>
          <a:lstStyle/>
          <a:p>
            <a:pPr algn="ctr"/>
            <a:r>
              <a:rPr lang="en-IN" sz="3200" b="1" dirty="0">
                <a:ea typeface="MS Mincho" panose="02020609040205080304" pitchFamily="49" charset="-128"/>
                <a:cs typeface="Mangal" panose="02040503050203030202" pitchFamily="18" charset="0"/>
              </a:rPr>
              <a:t>Absentee Voters - </a:t>
            </a:r>
            <a:r>
              <a:rPr lang="en-US" sz="3200" b="1" dirty="0"/>
              <a:t>Guidelines for Voting through postal ballot by AVES – contd.</a:t>
            </a:r>
            <a:endParaRPr lang="en-IN" sz="3200" dirty="0">
              <a:latin typeface="+mn-lt"/>
            </a:endParaRPr>
          </a:p>
        </p:txBody>
      </p:sp>
      <p:sp>
        <p:nvSpPr>
          <p:cNvPr id="3" name="Content Placeholder 2"/>
          <p:cNvSpPr>
            <a:spLocks noGrp="1"/>
          </p:cNvSpPr>
          <p:nvPr>
            <p:ph idx="1"/>
          </p:nvPr>
        </p:nvSpPr>
        <p:spPr>
          <a:xfrm>
            <a:off x="2" y="1096701"/>
            <a:ext cx="12191999" cy="5385788"/>
          </a:xfrm>
          <a:noFill/>
          <a:ln>
            <a:noFill/>
          </a:ln>
        </p:spPr>
        <p:txBody>
          <a:bodyPr>
            <a:normAutofit fontScale="25000" lnSpcReduction="20000"/>
          </a:bodyPr>
          <a:lstStyle/>
          <a:p>
            <a:pPr marL="457200" lvl="1" indent="0" algn="just">
              <a:lnSpc>
                <a:spcPct val="120000"/>
              </a:lnSpc>
              <a:spcBef>
                <a:spcPts val="0"/>
              </a:spcBef>
              <a:buNone/>
            </a:pPr>
            <a:r>
              <a:rPr lang="en-US" sz="11200" dirty="0" smtClean="0">
                <a:effectLst/>
                <a:latin typeface="Calibri" panose="020F0502020204030204" pitchFamily="34" charset="0"/>
                <a:ea typeface="MS Mincho" panose="02020609040205080304" pitchFamily="49" charset="-128"/>
                <a:cs typeface="Calibri" panose="020F0502020204030204" pitchFamily="34" charset="0"/>
              </a:rPr>
              <a:t>Setting up of PVC and intimation of details to AVES: </a:t>
            </a:r>
          </a:p>
          <a:p>
            <a:pPr marL="457200" lvl="1" indent="0" algn="just">
              <a:lnSpc>
                <a:spcPct val="120000"/>
              </a:lnSpc>
              <a:spcBef>
                <a:spcPts val="0"/>
              </a:spcBef>
              <a:buNone/>
            </a:pPr>
            <a:endParaRPr lang="en-US" sz="11200" dirty="0" smtClean="0">
              <a:effectLst/>
              <a:latin typeface="Calibri" panose="020F0502020204030204" pitchFamily="34" charset="0"/>
              <a:ea typeface="MS Mincho" panose="02020609040205080304" pitchFamily="49" charset="-128"/>
              <a:cs typeface="Calibri" panose="020F0502020204030204" pitchFamily="34" charset="0"/>
            </a:endParaRPr>
          </a:p>
          <a:p>
            <a:pPr lvl="1" algn="just">
              <a:lnSpc>
                <a:spcPct val="120000"/>
              </a:lnSpc>
              <a:spcBef>
                <a:spcPts val="0"/>
              </a:spcBef>
              <a:buFont typeface="Wingdings" panose="05000000000000000000" pitchFamily="2" charset="2"/>
              <a:buChar char="§"/>
            </a:pPr>
            <a:r>
              <a:rPr lang="en-US" sz="9600"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T</a:t>
            </a:r>
            <a:r>
              <a:rPr lang="en-US" sz="96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he </a:t>
            </a:r>
            <a:r>
              <a:rPr lang="en-US" sz="96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RO </a:t>
            </a:r>
            <a:r>
              <a:rPr lang="en-US" sz="9600" dirty="0">
                <a:solidFill>
                  <a:schemeClr val="tx1"/>
                </a:solidFill>
                <a:latin typeface="Calibri" panose="020F0502020204030204" pitchFamily="34" charset="0"/>
                <a:ea typeface="MS Mincho" panose="02020609040205080304" pitchFamily="49" charset="-128"/>
                <a:cs typeface="Calibri" panose="020F0502020204030204" pitchFamily="34" charset="0"/>
              </a:rPr>
              <a:t>will set up a Postal Voting Centre </a:t>
            </a:r>
            <a:r>
              <a:rPr lang="en-US" sz="96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(PVC)</a:t>
            </a:r>
            <a:r>
              <a:rPr lang="en-US" sz="9600" dirty="0">
                <a:solidFill>
                  <a:schemeClr val="tx1"/>
                </a:solidFill>
                <a:latin typeface="Calibri" panose="020F0502020204030204" pitchFamily="34" charset="0"/>
                <a:ea typeface="MS Mincho" panose="02020609040205080304" pitchFamily="49" charset="-128"/>
                <a:cs typeface="Calibri" panose="020F0502020204030204" pitchFamily="34" charset="0"/>
              </a:rPr>
              <a:t> </a:t>
            </a:r>
            <a:r>
              <a:rPr lang="en-US" sz="96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to be used as the place for issuing of </a:t>
            </a:r>
            <a:r>
              <a:rPr lang="en-US" sz="9600" dirty="0">
                <a:solidFill>
                  <a:schemeClr val="tx1"/>
                </a:solidFill>
                <a:latin typeface="Calibri" panose="020F0502020204030204" pitchFamily="34" charset="0"/>
                <a:ea typeface="MS Mincho" panose="02020609040205080304" pitchFamily="49" charset="-128"/>
                <a:cs typeface="Calibri" panose="020F0502020204030204" pitchFamily="34" charset="0"/>
              </a:rPr>
              <a:t>PB </a:t>
            </a:r>
            <a:r>
              <a:rPr lang="en-US" sz="96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paper  and for facilitating their voting and for collection of the </a:t>
            </a:r>
            <a:r>
              <a:rPr lang="en-US" sz="9600" dirty="0">
                <a:solidFill>
                  <a:schemeClr val="tx1"/>
                </a:solidFill>
                <a:latin typeface="Calibri" panose="020F0502020204030204" pitchFamily="34" charset="0"/>
                <a:ea typeface="MS Mincho" panose="02020609040205080304" pitchFamily="49" charset="-128"/>
                <a:cs typeface="Calibri" panose="020F0502020204030204" pitchFamily="34" charset="0"/>
              </a:rPr>
              <a:t>PB</a:t>
            </a:r>
            <a:r>
              <a:rPr lang="en-US" sz="96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paper. </a:t>
            </a:r>
          </a:p>
          <a:p>
            <a:pPr lvl="1" algn="just">
              <a:lnSpc>
                <a:spcPct val="120000"/>
              </a:lnSpc>
              <a:spcBef>
                <a:spcPts val="0"/>
              </a:spcBef>
              <a:buFont typeface="Wingdings" panose="05000000000000000000" pitchFamily="2" charset="2"/>
              <a:buChar char="§"/>
            </a:pPr>
            <a:r>
              <a:rPr lang="en-US" sz="9600" dirty="0">
                <a:latin typeface="Calibri" panose="020F0502020204030204" pitchFamily="34" charset="0"/>
                <a:ea typeface="MS Mincho" panose="02020609040205080304" pitchFamily="49" charset="-128"/>
                <a:cs typeface="Calibri" panose="020F0502020204030204" pitchFamily="34" charset="0"/>
              </a:rPr>
              <a:t> </a:t>
            </a:r>
            <a:r>
              <a:rPr lang="en-US" sz="96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AVES  shall be duly intimated about the  (</a:t>
            </a:r>
            <a:r>
              <a:rPr lang="en-US" sz="9600" dirty="0" err="1">
                <a:solidFill>
                  <a:schemeClr val="tx1"/>
                </a:solidFill>
                <a:effectLst/>
                <a:latin typeface="Calibri" panose="020F0502020204030204" pitchFamily="34" charset="0"/>
                <a:ea typeface="MS Mincho" panose="02020609040205080304" pitchFamily="49" charset="-128"/>
                <a:cs typeface="Calibri" panose="020F0502020204030204" pitchFamily="34" charset="0"/>
              </a:rPr>
              <a:t>i</a:t>
            </a:r>
            <a:r>
              <a:rPr lang="en-US" sz="96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)The full address of the PVC venue where </a:t>
            </a:r>
            <a:r>
              <a:rPr lang="en-US" sz="9600" dirty="0">
                <a:solidFill>
                  <a:schemeClr val="tx1"/>
                </a:solidFill>
                <a:latin typeface="Calibri" panose="020F0502020204030204" pitchFamily="34" charset="0"/>
                <a:ea typeface="MS Mincho" panose="02020609040205080304" pitchFamily="49" charset="-128"/>
                <a:cs typeface="Calibri" panose="020F0502020204030204" pitchFamily="34" charset="0"/>
              </a:rPr>
              <a:t>PB</a:t>
            </a:r>
            <a:r>
              <a:rPr lang="en-US" sz="96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ballot voting is to be arranged ; (ii)Dates on which the </a:t>
            </a:r>
            <a:r>
              <a:rPr lang="en-US" sz="9600" dirty="0">
                <a:solidFill>
                  <a:schemeClr val="tx1"/>
                </a:solidFill>
                <a:latin typeface="Calibri" panose="020F0502020204030204" pitchFamily="34" charset="0"/>
                <a:ea typeface="MS Mincho" panose="02020609040205080304" pitchFamily="49" charset="-128"/>
                <a:cs typeface="Calibri" panose="020F0502020204030204" pitchFamily="34" charset="0"/>
              </a:rPr>
              <a:t>PB</a:t>
            </a:r>
            <a:r>
              <a:rPr lang="en-US" sz="96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voting facility will remain open;(iii) The hours fixed for postal ballot voting.</a:t>
            </a:r>
          </a:p>
          <a:p>
            <a:pPr lvl="1" algn="just">
              <a:lnSpc>
                <a:spcPct val="120000"/>
              </a:lnSpc>
              <a:spcBef>
                <a:spcPts val="0"/>
              </a:spcBef>
              <a:buFont typeface="Wingdings" panose="05000000000000000000" pitchFamily="2" charset="2"/>
              <a:buChar char="§"/>
            </a:pPr>
            <a:endParaRPr lang="en-US" sz="9600" dirty="0">
              <a:latin typeface="Calibri" panose="020F0502020204030204" pitchFamily="34" charset="0"/>
              <a:ea typeface="MS Mincho" panose="02020609040205080304" pitchFamily="49" charset="-128"/>
              <a:cs typeface="Calibri" panose="020F0502020204030204" pitchFamily="34" charset="0"/>
            </a:endParaRPr>
          </a:p>
          <a:p>
            <a:pPr lvl="1" algn="just">
              <a:lnSpc>
                <a:spcPct val="120000"/>
              </a:lnSpc>
              <a:spcBef>
                <a:spcPts val="0"/>
              </a:spcBef>
              <a:buFont typeface="Wingdings" panose="05000000000000000000" pitchFamily="2" charset="2"/>
              <a:buChar char="§"/>
            </a:pPr>
            <a:r>
              <a:rPr lang="en-US" sz="96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a:t>
            </a:r>
            <a:r>
              <a:rPr lang="en-US" sz="9600" dirty="0">
                <a:solidFill>
                  <a:schemeClr val="tx1"/>
                </a:solidFill>
                <a:latin typeface="Calibri" panose="020F0502020204030204" pitchFamily="34" charset="0"/>
                <a:ea typeface="MS Mincho" panose="02020609040205080304" pitchFamily="49" charset="-128"/>
                <a:cs typeface="Calibri" panose="020F0502020204030204" pitchFamily="34" charset="0"/>
              </a:rPr>
              <a:t>They</a:t>
            </a:r>
            <a:r>
              <a:rPr lang="en-US" sz="96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may come for casting vote on </a:t>
            </a:r>
            <a:r>
              <a:rPr lang="en-US" sz="9600" b="1" i="1" u="sng"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any of the three days </a:t>
            </a:r>
            <a:r>
              <a:rPr lang="en-US" sz="96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during the hours fixed for the purpose and  service identity card is must for identification.</a:t>
            </a:r>
          </a:p>
          <a:p>
            <a:pPr lvl="1" algn="just">
              <a:lnSpc>
                <a:spcPct val="120000"/>
              </a:lnSpc>
              <a:spcBef>
                <a:spcPts val="0"/>
              </a:spcBef>
              <a:buFont typeface="Wingdings" panose="05000000000000000000" pitchFamily="2" charset="2"/>
              <a:buChar char="§"/>
            </a:pPr>
            <a:endParaRPr lang="en-US" sz="9600" dirty="0">
              <a:latin typeface="Calibri" panose="020F0502020204030204" pitchFamily="34" charset="0"/>
              <a:ea typeface="MS Mincho" panose="02020609040205080304" pitchFamily="49" charset="-128"/>
              <a:cs typeface="Calibri" panose="020F0502020204030204" pitchFamily="34" charset="0"/>
            </a:endParaRPr>
          </a:p>
          <a:p>
            <a:pPr lvl="1" algn="just">
              <a:lnSpc>
                <a:spcPct val="120000"/>
              </a:lnSpc>
              <a:spcBef>
                <a:spcPts val="0"/>
              </a:spcBef>
              <a:buFont typeface="Wingdings" panose="05000000000000000000" pitchFamily="2" charset="2"/>
              <a:buChar char="§"/>
            </a:pPr>
            <a:r>
              <a:rPr lang="en-US" sz="96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a:t>
            </a:r>
            <a:r>
              <a:rPr lang="en-US" sz="9600" dirty="0">
                <a:solidFill>
                  <a:schemeClr val="tx1"/>
                </a:solidFill>
                <a:latin typeface="Calibri" panose="020F0502020204030204" pitchFamily="34" charset="0"/>
                <a:ea typeface="MS Mincho" panose="02020609040205080304" pitchFamily="49" charset="-128"/>
                <a:cs typeface="Calibri" panose="020F0502020204030204" pitchFamily="34" charset="0"/>
              </a:rPr>
              <a:t>T</a:t>
            </a:r>
            <a:r>
              <a:rPr lang="en-US" sz="96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hose who have been approved for voting though this facility can only vote at such PVCs and not in any other manner</a:t>
            </a:r>
            <a:endParaRPr lang="en-IN" sz="9600" dirty="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304800"/>
            <a:ext cx="11696700" cy="1143000"/>
          </a:xfrm>
          <a:noFill/>
          <a:ln>
            <a:noFill/>
          </a:ln>
        </p:spPr>
        <p:txBody>
          <a:bodyPr>
            <a:noAutofit/>
          </a:bodyPr>
          <a:lstStyle/>
          <a:p>
            <a:pPr algn="ctr"/>
            <a:r>
              <a:rPr lang="en-IN" sz="3200" b="1" dirty="0">
                <a:ea typeface="MS Mincho" panose="02020609040205080304" pitchFamily="49" charset="-128"/>
                <a:cs typeface="Mangal" panose="02040503050203030202" pitchFamily="18" charset="0"/>
              </a:rPr>
              <a:t>Absentee Voters - </a:t>
            </a:r>
            <a:r>
              <a:rPr lang="en-US" sz="3200" b="1" dirty="0"/>
              <a:t>Guidelines for Voting through postal ballot by AVES – contd.</a:t>
            </a:r>
            <a:r>
              <a:rPr lang="en-IN" sz="3200" dirty="0">
                <a:solidFill>
                  <a:srgbClr val="FF0000"/>
                </a:solidFill>
                <a:effectLst/>
                <a:latin typeface="+mn-lt"/>
                <a:ea typeface="MS Mincho" panose="02020609040205080304" pitchFamily="49" charset="-128"/>
                <a:cs typeface="Mangal" panose="02040503050203030202" pitchFamily="18" charset="0"/>
              </a:rPr>
              <a:t/>
            </a:r>
            <a:br>
              <a:rPr lang="en-IN" sz="3200" dirty="0">
                <a:solidFill>
                  <a:srgbClr val="FF0000"/>
                </a:solidFill>
                <a:effectLst/>
                <a:latin typeface="+mn-lt"/>
                <a:ea typeface="MS Mincho" panose="02020609040205080304" pitchFamily="49" charset="-128"/>
                <a:cs typeface="Mangal" panose="02040503050203030202" pitchFamily="18" charset="0"/>
              </a:rPr>
            </a:br>
            <a:endParaRPr lang="en-IN" sz="3200" dirty="0">
              <a:latin typeface="+mn-lt"/>
            </a:endParaRPr>
          </a:p>
        </p:txBody>
      </p:sp>
      <p:sp>
        <p:nvSpPr>
          <p:cNvPr id="3" name="Content Placeholder 2"/>
          <p:cNvSpPr>
            <a:spLocks noGrp="1"/>
          </p:cNvSpPr>
          <p:nvPr>
            <p:ph idx="1"/>
          </p:nvPr>
        </p:nvSpPr>
        <p:spPr>
          <a:xfrm>
            <a:off x="0" y="1219200"/>
            <a:ext cx="12192000" cy="5638800"/>
          </a:xfrm>
          <a:noFill/>
          <a:ln>
            <a:noFill/>
          </a:ln>
        </p:spPr>
        <p:txBody>
          <a:bodyPr>
            <a:noAutofit/>
          </a:bodyPr>
          <a:lstStyle/>
          <a:p>
            <a:pPr indent="0">
              <a:lnSpc>
                <a:spcPct val="100000"/>
              </a:lnSpc>
              <a:spcBef>
                <a:spcPts val="0"/>
              </a:spcBef>
              <a:buNone/>
            </a:pPr>
            <a:r>
              <a:rPr lang="en-US" b="1" i="1" u="sng" dirty="0" smtClean="0">
                <a:solidFill>
                  <a:schemeClr val="tx1"/>
                </a:solidFill>
                <a:ea typeface="MS Mincho" panose="02020609040205080304" pitchFamily="49" charset="-128"/>
                <a:cs typeface="Calibri" panose="020F0502020204030204" pitchFamily="34" charset="0"/>
              </a:rPr>
              <a:t>Intimation to candidates, personnel and SOP at PVC:</a:t>
            </a:r>
          </a:p>
          <a:p>
            <a:pPr marL="685800" indent="-457200">
              <a:lnSpc>
                <a:spcPct val="150000"/>
              </a:lnSpc>
              <a:spcBef>
                <a:spcPts val="0"/>
              </a:spcBef>
              <a:buFont typeface="Wingdings" panose="05000000000000000000" pitchFamily="2" charset="2"/>
              <a:buChar char="§"/>
            </a:pPr>
            <a:r>
              <a:rPr lang="en-US" sz="2000" b="1" i="1" u="sng" dirty="0" smtClean="0">
                <a:solidFill>
                  <a:schemeClr val="tx1"/>
                </a:solidFill>
                <a:ea typeface="MS Mincho" panose="02020609040205080304" pitchFamily="49" charset="-128"/>
                <a:cs typeface="Calibri" panose="020F0502020204030204" pitchFamily="34" charset="0"/>
              </a:rPr>
              <a:t>C</a:t>
            </a:r>
            <a:r>
              <a:rPr lang="en-US" sz="2000" b="1" i="1" u="sng" dirty="0" smtClean="0">
                <a:solidFill>
                  <a:schemeClr val="tx1"/>
                </a:solidFill>
                <a:effectLst/>
                <a:ea typeface="MS Mincho" panose="02020609040205080304" pitchFamily="49" charset="-128"/>
                <a:cs typeface="Calibri" panose="020F0502020204030204" pitchFamily="34" charset="0"/>
              </a:rPr>
              <a:t>andidates </a:t>
            </a:r>
            <a:r>
              <a:rPr lang="en-US" sz="2000" dirty="0" smtClean="0">
                <a:solidFill>
                  <a:schemeClr val="tx1"/>
                </a:solidFill>
                <a:effectLst/>
                <a:ea typeface="MS Mincho" panose="02020609040205080304" pitchFamily="49" charset="-128"/>
                <a:cs typeface="Calibri" panose="020F0502020204030204" pitchFamily="34" charset="0"/>
              </a:rPr>
              <a:t>to be </a:t>
            </a:r>
            <a:r>
              <a:rPr lang="en-US" sz="2000" dirty="0">
                <a:solidFill>
                  <a:schemeClr val="tx1"/>
                </a:solidFill>
                <a:effectLst/>
                <a:ea typeface="MS Mincho" panose="02020609040205080304" pitchFamily="49" charset="-128"/>
                <a:cs typeface="Calibri" panose="020F0502020204030204" pitchFamily="34" charset="0"/>
              </a:rPr>
              <a:t>given </a:t>
            </a:r>
            <a:r>
              <a:rPr lang="en-US" sz="2000" b="1" i="1" u="sng" dirty="0">
                <a:solidFill>
                  <a:schemeClr val="tx1"/>
                </a:solidFill>
                <a:effectLst/>
                <a:ea typeface="MS Mincho" panose="02020609040205080304" pitchFamily="49" charset="-128"/>
                <a:cs typeface="Calibri" panose="020F0502020204030204" pitchFamily="34" charset="0"/>
              </a:rPr>
              <a:t>prior </a:t>
            </a:r>
            <a:r>
              <a:rPr lang="en-US" sz="2000" dirty="0">
                <a:solidFill>
                  <a:schemeClr val="tx1"/>
                </a:solidFill>
                <a:effectLst/>
                <a:ea typeface="MS Mincho" panose="02020609040205080304" pitchFamily="49" charset="-128"/>
                <a:cs typeface="Calibri" panose="020F0502020204030204" pitchFamily="34" charset="0"/>
              </a:rPr>
              <a:t>intimation about </a:t>
            </a:r>
            <a:r>
              <a:rPr lang="en-US" sz="2000" dirty="0" smtClean="0">
                <a:solidFill>
                  <a:schemeClr val="tx1"/>
                </a:solidFill>
                <a:effectLst/>
                <a:ea typeface="MS Mincho" panose="02020609040205080304" pitchFamily="49" charset="-128"/>
                <a:cs typeface="Calibri" panose="020F0502020204030204" pitchFamily="34" charset="0"/>
              </a:rPr>
              <a:t>PVC by RO. </a:t>
            </a:r>
            <a:r>
              <a:rPr lang="en-US" sz="2000" dirty="0">
                <a:solidFill>
                  <a:schemeClr val="tx1"/>
                </a:solidFill>
                <a:ea typeface="MS Mincho" panose="02020609040205080304" pitchFamily="49" charset="-128"/>
                <a:cs typeface="Calibri" panose="020F0502020204030204" pitchFamily="34" charset="0"/>
              </a:rPr>
              <a:t>They may </a:t>
            </a:r>
            <a:r>
              <a:rPr lang="en-US" sz="2000" dirty="0">
                <a:solidFill>
                  <a:schemeClr val="tx1"/>
                </a:solidFill>
                <a:effectLst/>
                <a:ea typeface="MS Mincho" panose="02020609040205080304" pitchFamily="49" charset="-128"/>
                <a:cs typeface="Calibri" panose="020F0502020204030204" pitchFamily="34" charset="0"/>
              </a:rPr>
              <a:t> appoint </a:t>
            </a:r>
            <a:r>
              <a:rPr lang="en-US" sz="2000" b="1" i="1" u="sng" dirty="0">
                <a:solidFill>
                  <a:schemeClr val="tx1"/>
                </a:solidFill>
                <a:effectLst/>
                <a:ea typeface="MS Mincho" panose="02020609040205080304" pitchFamily="49" charset="-128"/>
                <a:cs typeface="Calibri" panose="020F0502020204030204" pitchFamily="34" charset="0"/>
              </a:rPr>
              <a:t>agents</a:t>
            </a:r>
            <a:r>
              <a:rPr lang="en-US" sz="2000" dirty="0">
                <a:solidFill>
                  <a:schemeClr val="tx1"/>
                </a:solidFill>
                <a:effectLst/>
                <a:ea typeface="MS Mincho" panose="02020609040205080304" pitchFamily="49" charset="-128"/>
                <a:cs typeface="Calibri" panose="020F0502020204030204" pitchFamily="34" charset="0"/>
              </a:rPr>
              <a:t> for watching the proceedings in the PVC.  </a:t>
            </a:r>
            <a:endParaRPr lang="en-IN" sz="2000" dirty="0">
              <a:solidFill>
                <a:schemeClr val="tx1"/>
              </a:solidFill>
              <a:ea typeface="MS Mincho" panose="02020609040205080304" pitchFamily="49" charset="-128"/>
              <a:cs typeface="Calibri" panose="020F0502020204030204" pitchFamily="34" charset="0"/>
            </a:endParaRPr>
          </a:p>
          <a:p>
            <a:pPr marL="685800" indent="-457200">
              <a:lnSpc>
                <a:spcPct val="150000"/>
              </a:lnSpc>
              <a:spcBef>
                <a:spcPts val="0"/>
              </a:spcBef>
              <a:buFont typeface="Wingdings" panose="05000000000000000000" pitchFamily="2" charset="2"/>
              <a:buChar char="§"/>
            </a:pPr>
            <a:r>
              <a:rPr lang="en-US" sz="2000" b="1" strike="noStrike" dirty="0">
                <a:solidFill>
                  <a:schemeClr val="tx1"/>
                </a:solidFill>
                <a:effectLst/>
                <a:ea typeface="MS Mincho" panose="02020609040205080304" pitchFamily="49" charset="-128"/>
                <a:cs typeface="Calibri" panose="020F0502020204030204" pitchFamily="34" charset="0"/>
              </a:rPr>
              <a:t>Appropriate </a:t>
            </a:r>
            <a:r>
              <a:rPr lang="en-US" sz="2000" b="1" strike="noStrike" dirty="0" smtClean="0">
                <a:solidFill>
                  <a:schemeClr val="tx1"/>
                </a:solidFill>
                <a:effectLst/>
                <a:ea typeface="MS Mincho" panose="02020609040205080304" pitchFamily="49" charset="-128"/>
                <a:cs typeface="Calibri" panose="020F0502020204030204" pitchFamily="34" charset="0"/>
              </a:rPr>
              <a:t>number </a:t>
            </a:r>
            <a:r>
              <a:rPr lang="en-US" sz="2000" b="1" strike="noStrike" dirty="0">
                <a:solidFill>
                  <a:schemeClr val="tx1"/>
                </a:solidFill>
                <a:effectLst/>
                <a:ea typeface="MS Mincho" panose="02020609040205080304" pitchFamily="49" charset="-128"/>
                <a:cs typeface="Calibri" panose="020F0502020204030204" pitchFamily="34" charset="0"/>
              </a:rPr>
              <a:t>of  staff  may be appointed for PVC.  </a:t>
            </a:r>
            <a:r>
              <a:rPr lang="en-US" sz="2000" dirty="0">
                <a:solidFill>
                  <a:schemeClr val="tx1"/>
                </a:solidFill>
                <a:effectLst/>
                <a:ea typeface="MS Mincho" panose="02020609040205080304" pitchFamily="49" charset="-128"/>
                <a:cs typeface="Calibri" panose="020F0502020204030204" pitchFamily="34" charset="0"/>
              </a:rPr>
              <a:t>Each </a:t>
            </a:r>
            <a:r>
              <a:rPr lang="en-US" sz="2000" dirty="0" err="1">
                <a:solidFill>
                  <a:schemeClr val="tx1"/>
                </a:solidFill>
                <a:effectLst/>
                <a:ea typeface="MS Mincho" panose="02020609040205080304" pitchFamily="49" charset="-128"/>
                <a:cs typeface="Calibri" panose="020F0502020204030204" pitchFamily="34" charset="0"/>
              </a:rPr>
              <a:t>centre</a:t>
            </a:r>
            <a:r>
              <a:rPr lang="en-US" sz="2000" dirty="0">
                <a:solidFill>
                  <a:schemeClr val="tx1"/>
                </a:solidFill>
                <a:effectLst/>
                <a:ea typeface="MS Mincho" panose="02020609040205080304" pitchFamily="49" charset="-128"/>
                <a:cs typeface="Calibri" panose="020F0502020204030204" pitchFamily="34" charset="0"/>
              </a:rPr>
              <a:t> should have at least one gazetted officer for attesting the declaration of elector in </a:t>
            </a:r>
            <a:r>
              <a:rPr lang="en-US" sz="2000" b="1" dirty="0">
                <a:solidFill>
                  <a:srgbClr val="0070C0"/>
                </a:solidFill>
                <a:effectLst/>
                <a:ea typeface="MS Mincho" panose="02020609040205080304" pitchFamily="49" charset="-128"/>
                <a:cs typeface="Calibri" panose="020F0502020204030204" pitchFamily="34" charset="0"/>
              </a:rPr>
              <a:t>Form-13A.  </a:t>
            </a:r>
          </a:p>
          <a:p>
            <a:pPr marL="685800" indent="-457200">
              <a:lnSpc>
                <a:spcPct val="150000"/>
              </a:lnSpc>
              <a:spcBef>
                <a:spcPts val="0"/>
              </a:spcBef>
              <a:buFont typeface="Wingdings" panose="05000000000000000000" pitchFamily="2" charset="2"/>
              <a:buChar char="§"/>
            </a:pPr>
            <a:r>
              <a:rPr lang="en-US" sz="2000" strike="noStrike" dirty="0">
                <a:ea typeface="MS Mincho" panose="02020609040205080304" pitchFamily="49" charset="-128"/>
                <a:cs typeface="Calibri" panose="020F0502020204030204" pitchFamily="34" charset="0"/>
              </a:rPr>
              <a:t> </a:t>
            </a:r>
            <a:r>
              <a:rPr lang="en-US" sz="2000" b="1" i="1" u="sng" dirty="0">
                <a:solidFill>
                  <a:schemeClr val="tx1"/>
                </a:solidFill>
                <a:effectLst/>
                <a:ea typeface="MS Mincho" panose="02020609040205080304" pitchFamily="49" charset="-128"/>
                <a:cs typeface="Calibri" panose="020F0502020204030204" pitchFamily="34" charset="0"/>
              </a:rPr>
              <a:t>Identity  </a:t>
            </a:r>
            <a:r>
              <a:rPr lang="en-US" sz="2000" dirty="0">
                <a:solidFill>
                  <a:schemeClr val="tx1"/>
                </a:solidFill>
                <a:effectLst/>
                <a:ea typeface="MS Mincho" panose="02020609040205080304" pitchFamily="49" charset="-128"/>
                <a:cs typeface="Calibri" panose="020F0502020204030204" pitchFamily="34" charset="0"/>
              </a:rPr>
              <a:t>be verified before issuing </a:t>
            </a:r>
            <a:r>
              <a:rPr lang="en-US" sz="2000" dirty="0">
                <a:solidFill>
                  <a:schemeClr val="tx1"/>
                </a:solidFill>
                <a:ea typeface="MS Mincho" panose="02020609040205080304" pitchFamily="49" charset="-128"/>
                <a:cs typeface="Calibri" panose="020F0502020204030204" pitchFamily="34" charset="0"/>
              </a:rPr>
              <a:t>PB</a:t>
            </a:r>
            <a:r>
              <a:rPr lang="en-US" sz="2000" dirty="0">
                <a:solidFill>
                  <a:schemeClr val="tx1"/>
                </a:solidFill>
                <a:effectLst/>
                <a:ea typeface="MS Mincho" panose="02020609040205080304" pitchFamily="49" charset="-128"/>
                <a:cs typeface="Calibri" panose="020F0502020204030204" pitchFamily="34" charset="0"/>
              </a:rPr>
              <a:t> paper. Name and document produced for identification  be entered in a register and </a:t>
            </a:r>
            <a:r>
              <a:rPr lang="en-US" sz="2000" b="1" i="1" u="sng" dirty="0">
                <a:solidFill>
                  <a:schemeClr val="tx1"/>
                </a:solidFill>
                <a:effectLst/>
                <a:ea typeface="MS Mincho" panose="02020609040205080304" pitchFamily="49" charset="-128"/>
                <a:cs typeface="Calibri" panose="020F0502020204030204" pitchFamily="34" charset="0"/>
              </a:rPr>
              <a:t>signature/thumb impression </a:t>
            </a:r>
            <a:r>
              <a:rPr lang="en-US" sz="2000" dirty="0">
                <a:solidFill>
                  <a:schemeClr val="tx1"/>
                </a:solidFill>
                <a:ea typeface="MS Mincho" panose="02020609040205080304" pitchFamily="49" charset="-128"/>
                <a:cs typeface="Calibri" panose="020F0502020204030204" pitchFamily="34" charset="0"/>
              </a:rPr>
              <a:t>be </a:t>
            </a:r>
            <a:r>
              <a:rPr lang="en-US" sz="2000" dirty="0">
                <a:solidFill>
                  <a:schemeClr val="tx1"/>
                </a:solidFill>
                <a:effectLst/>
                <a:ea typeface="MS Mincho" panose="02020609040205080304" pitchFamily="49" charset="-128"/>
                <a:cs typeface="Calibri" panose="020F0502020204030204" pitchFamily="34" charset="0"/>
              </a:rPr>
              <a:t> obtained. </a:t>
            </a:r>
          </a:p>
          <a:p>
            <a:pPr marL="685800" indent="-457200">
              <a:lnSpc>
                <a:spcPct val="150000"/>
              </a:lnSpc>
              <a:spcBef>
                <a:spcPts val="0"/>
              </a:spcBef>
              <a:buFont typeface="Wingdings" panose="05000000000000000000" pitchFamily="2" charset="2"/>
              <a:buChar char="§"/>
            </a:pPr>
            <a:r>
              <a:rPr lang="en-US" sz="2000" dirty="0">
                <a:solidFill>
                  <a:schemeClr val="tx1"/>
                </a:solidFill>
                <a:ea typeface="MS Mincho" panose="02020609040205080304" pitchFamily="49" charset="-128"/>
                <a:cs typeface="Calibri" panose="020F0502020204030204" pitchFamily="34" charset="0"/>
              </a:rPr>
              <a:t>A</a:t>
            </a:r>
            <a:r>
              <a:rPr lang="en-US" sz="2000" dirty="0">
                <a:solidFill>
                  <a:schemeClr val="tx1"/>
                </a:solidFill>
                <a:effectLst/>
                <a:ea typeface="MS Mincho" panose="02020609040205080304" pitchFamily="49" charset="-128"/>
                <a:cs typeface="Calibri" panose="020F0502020204030204" pitchFamily="34" charset="0"/>
              </a:rPr>
              <a:t> </a:t>
            </a:r>
            <a:r>
              <a:rPr lang="en-US" sz="2000" b="1" i="1" u="sng" dirty="0">
                <a:solidFill>
                  <a:schemeClr val="tx1"/>
                </a:solidFill>
                <a:effectLst/>
                <a:ea typeface="MS Mincho" panose="02020609040205080304" pitchFamily="49" charset="-128"/>
                <a:cs typeface="Calibri" panose="020F0502020204030204" pitchFamily="34" charset="0"/>
              </a:rPr>
              <a:t>tick mark  </a:t>
            </a:r>
            <a:r>
              <a:rPr lang="en-US" sz="2000" dirty="0">
                <a:solidFill>
                  <a:schemeClr val="tx1"/>
                </a:solidFill>
                <a:effectLst/>
                <a:ea typeface="MS Mincho" panose="02020609040205080304" pitchFamily="49" charset="-128"/>
                <a:cs typeface="Calibri" panose="020F0502020204030204" pitchFamily="34" charset="0"/>
              </a:rPr>
              <a:t>be placed against the name of the elector in the list of AVES.</a:t>
            </a:r>
          </a:p>
          <a:p>
            <a:pPr marL="685800" indent="-457200">
              <a:lnSpc>
                <a:spcPct val="150000"/>
              </a:lnSpc>
              <a:spcBef>
                <a:spcPts val="0"/>
              </a:spcBef>
              <a:buFont typeface="Wingdings" panose="05000000000000000000" pitchFamily="2" charset="2"/>
              <a:buChar char="§"/>
            </a:pPr>
            <a:r>
              <a:rPr lang="en-US" sz="2000" dirty="0">
                <a:ea typeface="MS Mincho" panose="02020609040205080304" pitchFamily="49" charset="-128"/>
                <a:cs typeface="Calibri" panose="020F0502020204030204" pitchFamily="34" charset="0"/>
              </a:rPr>
              <a:t> </a:t>
            </a:r>
            <a:r>
              <a:rPr lang="en-US" sz="2000" dirty="0">
                <a:solidFill>
                  <a:schemeClr val="tx1"/>
                </a:solidFill>
                <a:effectLst/>
                <a:ea typeface="MS Mincho" panose="02020609040205080304" pitchFamily="49" charset="-128"/>
                <a:cs typeface="Calibri" panose="020F0502020204030204" pitchFamily="34" charset="0"/>
              </a:rPr>
              <a:t>The </a:t>
            </a:r>
            <a:r>
              <a:rPr lang="en-US" sz="2000" b="1" i="1" u="sng" dirty="0">
                <a:solidFill>
                  <a:schemeClr val="tx1"/>
                </a:solidFill>
                <a:effectLst/>
                <a:ea typeface="MS Mincho" panose="02020609040205080304" pitchFamily="49" charset="-128"/>
                <a:cs typeface="Calibri" panose="020F0502020204030204" pitchFamily="34" charset="0"/>
              </a:rPr>
              <a:t>counterfoil</a:t>
            </a:r>
            <a:r>
              <a:rPr lang="en-US" sz="2000" dirty="0">
                <a:solidFill>
                  <a:schemeClr val="tx1"/>
                </a:solidFill>
                <a:effectLst/>
                <a:ea typeface="MS Mincho" panose="02020609040205080304" pitchFamily="49" charset="-128"/>
                <a:cs typeface="Calibri" panose="020F0502020204030204" pitchFamily="34" charset="0"/>
              </a:rPr>
              <a:t> with the serial number and part number of e</a:t>
            </a:r>
            <a:r>
              <a:rPr lang="en-US" sz="2000" dirty="0">
                <a:solidFill>
                  <a:schemeClr val="tx1"/>
                </a:solidFill>
                <a:effectLst/>
                <a:ea typeface="MS Mincho" panose="02020609040205080304" pitchFamily="49" charset="-128"/>
                <a:cs typeface="Mangal" panose="02040503050203030202" pitchFamily="18" charset="0"/>
              </a:rPr>
              <a:t>lector duly filled up shall be got </a:t>
            </a:r>
            <a:r>
              <a:rPr lang="en-US" sz="2000" b="1" i="1" u="sng" dirty="0">
                <a:solidFill>
                  <a:schemeClr val="tx1"/>
                </a:solidFill>
                <a:effectLst/>
                <a:ea typeface="MS Mincho" panose="02020609040205080304" pitchFamily="49" charset="-128"/>
                <a:cs typeface="Mangal" panose="02040503050203030202" pitchFamily="18" charset="0"/>
              </a:rPr>
              <a:t>detached</a:t>
            </a:r>
            <a:r>
              <a:rPr lang="en-US" sz="2000" dirty="0">
                <a:solidFill>
                  <a:schemeClr val="tx1"/>
                </a:solidFill>
                <a:effectLst/>
                <a:ea typeface="MS Mincho" panose="02020609040205080304" pitchFamily="49" charset="-128"/>
                <a:cs typeface="Mangal" panose="02040503050203030202" pitchFamily="18" charset="0"/>
              </a:rPr>
              <a:t> and kept in </a:t>
            </a:r>
            <a:r>
              <a:rPr lang="en-US" sz="2000" b="1" i="1" u="sng" dirty="0">
                <a:solidFill>
                  <a:schemeClr val="tx1"/>
                </a:solidFill>
                <a:effectLst/>
                <a:ea typeface="MS Mincho" panose="02020609040205080304" pitchFamily="49" charset="-128"/>
                <a:cs typeface="Mangal" panose="02040503050203030202" pitchFamily="18" charset="0"/>
              </a:rPr>
              <a:t>safe custody </a:t>
            </a:r>
            <a:r>
              <a:rPr lang="en-US" sz="2000" dirty="0">
                <a:solidFill>
                  <a:schemeClr val="tx1"/>
                </a:solidFill>
                <a:effectLst/>
                <a:ea typeface="MS Mincho" panose="02020609040205080304" pitchFamily="49" charset="-128"/>
                <a:cs typeface="Mangal" panose="02040503050203030202" pitchFamily="18" charset="0"/>
              </a:rPr>
              <a:t>to be sent to the </a:t>
            </a:r>
            <a:r>
              <a:rPr lang="en-US" sz="2000" b="1" i="1" u="sng" dirty="0">
                <a:solidFill>
                  <a:schemeClr val="tx1"/>
                </a:solidFill>
                <a:effectLst/>
                <a:ea typeface="MS Mincho" panose="02020609040205080304" pitchFamily="49" charset="-128"/>
                <a:cs typeface="Mangal" panose="02040503050203030202" pitchFamily="18" charset="0"/>
              </a:rPr>
              <a:t>RO</a:t>
            </a:r>
            <a:r>
              <a:rPr lang="en-US" sz="2000" dirty="0">
                <a:solidFill>
                  <a:schemeClr val="tx1"/>
                </a:solidFill>
                <a:effectLst/>
                <a:ea typeface="MS Mincho" panose="02020609040205080304" pitchFamily="49" charset="-128"/>
                <a:cs typeface="Mangal" panose="02040503050203030202" pitchFamily="18" charset="0"/>
              </a:rPr>
              <a:t> along with envelopes containing polled postal ballots</a:t>
            </a:r>
            <a:r>
              <a:rPr lang="en-US" sz="2000" dirty="0" smtClean="0">
                <a:solidFill>
                  <a:schemeClr val="tx1"/>
                </a:solidFill>
                <a:effectLst/>
                <a:ea typeface="MS Mincho" panose="02020609040205080304" pitchFamily="49" charset="-128"/>
                <a:cs typeface="Mangal" panose="02040503050203030202" pitchFamily="18" charset="0"/>
              </a:rPr>
              <a:t>.</a:t>
            </a:r>
          </a:p>
          <a:p>
            <a:pPr marL="685800" indent="-457200">
              <a:lnSpc>
                <a:spcPct val="150000"/>
              </a:lnSpc>
              <a:spcBef>
                <a:spcPts val="0"/>
              </a:spcBef>
              <a:buFont typeface="Wingdings" panose="05000000000000000000" pitchFamily="2" charset="2"/>
              <a:buChar char="§"/>
            </a:pPr>
            <a:r>
              <a:rPr lang="en-US" sz="2000" dirty="0">
                <a:ea typeface="MS Mincho" panose="02020609040205080304" pitchFamily="49" charset="-128"/>
                <a:cs typeface="Mangal" panose="02040503050203030202" pitchFamily="18" charset="0"/>
              </a:rPr>
              <a:t>Declaration in </a:t>
            </a:r>
            <a:r>
              <a:rPr lang="en-US" sz="2000" b="1" dirty="0">
                <a:solidFill>
                  <a:srgbClr val="0070C0"/>
                </a:solidFill>
                <a:ea typeface="MS Mincho" panose="02020609040205080304" pitchFamily="49" charset="-128"/>
                <a:cs typeface="Mangal" panose="02040503050203030202" pitchFamily="18" charset="0"/>
              </a:rPr>
              <a:t>Form 13A  </a:t>
            </a:r>
            <a:r>
              <a:rPr lang="en-US" sz="2000" dirty="0">
                <a:ea typeface="MS Mincho" panose="02020609040205080304" pitchFamily="49" charset="-128"/>
                <a:cs typeface="Mangal" panose="02040503050203030202" pitchFamily="18" charset="0"/>
              </a:rPr>
              <a:t>will be  attested by the gazetted officer present in the </a:t>
            </a:r>
            <a:r>
              <a:rPr lang="en-US" sz="2000" dirty="0" smtClean="0">
                <a:ea typeface="MS Mincho" panose="02020609040205080304" pitchFamily="49" charset="-128"/>
                <a:cs typeface="Mangal" panose="02040503050203030202" pitchFamily="18" charset="0"/>
              </a:rPr>
              <a:t>PVC</a:t>
            </a:r>
          </a:p>
          <a:p>
            <a:pPr marL="685800" indent="-457200">
              <a:lnSpc>
                <a:spcPct val="150000"/>
              </a:lnSpc>
              <a:spcBef>
                <a:spcPts val="0"/>
              </a:spcBef>
              <a:buFont typeface="Wingdings" panose="05000000000000000000" pitchFamily="2" charset="2"/>
              <a:buChar char="§"/>
            </a:pPr>
            <a:r>
              <a:rPr lang="en-IN" sz="2000" dirty="0">
                <a:ea typeface="MS Mincho" panose="02020609040205080304" pitchFamily="49" charset="-128"/>
                <a:cs typeface="Mangal" panose="02040503050203030202" pitchFamily="18" charset="0"/>
              </a:rPr>
              <a:t>After closing the large envelope, the voter will drop</a:t>
            </a:r>
            <a:r>
              <a:rPr lang="en-US" sz="2000" dirty="0">
                <a:ea typeface="MS Mincho" panose="02020609040205080304" pitchFamily="49" charset="-128"/>
                <a:cs typeface="Mangal" panose="02040503050203030202" pitchFamily="18" charset="0"/>
              </a:rPr>
              <a:t>  it in the box kept in the PVC. </a:t>
            </a:r>
          </a:p>
          <a:p>
            <a:pPr marL="685800" indent="-457200">
              <a:lnSpc>
                <a:spcPct val="100000"/>
              </a:lnSpc>
              <a:spcBef>
                <a:spcPts val="0"/>
              </a:spcBef>
              <a:buFont typeface="Wingdings" panose="05000000000000000000" pitchFamily="2" charset="2"/>
              <a:buChar char="§"/>
            </a:pPr>
            <a:endParaRPr lang="en-US" sz="2500" dirty="0">
              <a:ea typeface="MS Mincho" panose="02020609040205080304" pitchFamily="49" charset="-128"/>
              <a:cs typeface="Mangal" panose="02040503050203030202" pitchFamily="18" charset="0"/>
            </a:endParaRPr>
          </a:p>
          <a:p>
            <a:pPr marL="685800" indent="-457200">
              <a:lnSpc>
                <a:spcPct val="100000"/>
              </a:lnSpc>
              <a:spcBef>
                <a:spcPts val="0"/>
              </a:spcBef>
              <a:buFont typeface="Wingdings" panose="05000000000000000000" pitchFamily="2" charset="2"/>
              <a:buChar char="§"/>
            </a:pPr>
            <a:endParaRPr lang="en-IN" sz="2600" dirty="0">
              <a:solidFill>
                <a:schemeClr val="tx1"/>
              </a:solidFill>
              <a:effectLst/>
              <a:ea typeface="MS Mincho" panose="02020609040205080304" pitchFamily="49" charset="-128"/>
              <a:cs typeface="Mangal" panose="02040503050203030202" pitchFamily="18" charset="0"/>
            </a:endParaRPr>
          </a:p>
          <a:p>
            <a:pPr>
              <a:lnSpc>
                <a:spcPct val="100000"/>
              </a:lnSpc>
              <a:spcBef>
                <a:spcPts val="0"/>
              </a:spcBef>
              <a:buFont typeface="Wingdings" panose="05000000000000000000" pitchFamily="2" charset="2"/>
              <a:buChar char="§"/>
            </a:pPr>
            <a:endParaRPr lang="en-IN" dirty="0"/>
          </a:p>
        </p:txBody>
      </p:sp>
      <p:sp>
        <p:nvSpPr>
          <p:cNvPr id="5" name="Rectangle 4"/>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8625"/>
            <a:ext cx="12192000" cy="1295400"/>
          </a:xfrm>
          <a:noFill/>
          <a:ln>
            <a:noFill/>
          </a:ln>
        </p:spPr>
        <p:txBody>
          <a:bodyPr>
            <a:noAutofit/>
          </a:bodyPr>
          <a:lstStyle/>
          <a:p>
            <a:pPr algn="ctr"/>
            <a:r>
              <a:rPr lang="en-IN" sz="3200" b="1" dirty="0">
                <a:ea typeface="MS Mincho" panose="02020609040205080304" pitchFamily="49" charset="-128"/>
                <a:cs typeface="Mangal" panose="02040503050203030202" pitchFamily="18" charset="0"/>
              </a:rPr>
              <a:t>Absentee Voters - </a:t>
            </a:r>
            <a:r>
              <a:rPr lang="en-US" sz="3200" b="1" dirty="0"/>
              <a:t>Guidelines for Voting through postal ballot by AVES – contd.</a:t>
            </a:r>
            <a:r>
              <a:rPr lang="en-IN" sz="3200" dirty="0">
                <a:solidFill>
                  <a:srgbClr val="FF0000"/>
                </a:solidFill>
                <a:effectLst/>
                <a:latin typeface="+mn-lt"/>
                <a:ea typeface="MS Mincho" panose="02020609040205080304" pitchFamily="49" charset="-128"/>
                <a:cs typeface="Mangal" panose="02040503050203030202" pitchFamily="18" charset="0"/>
              </a:rPr>
              <a:t/>
            </a:r>
            <a:br>
              <a:rPr lang="en-IN" sz="3200" dirty="0">
                <a:solidFill>
                  <a:srgbClr val="FF0000"/>
                </a:solidFill>
                <a:effectLst/>
                <a:latin typeface="+mn-lt"/>
                <a:ea typeface="MS Mincho" panose="02020609040205080304" pitchFamily="49" charset="-128"/>
                <a:cs typeface="Mangal" panose="02040503050203030202" pitchFamily="18" charset="0"/>
              </a:rPr>
            </a:br>
            <a:endParaRPr lang="en-IN" sz="3200" dirty="0">
              <a:latin typeface="+mn-lt"/>
            </a:endParaRPr>
          </a:p>
        </p:txBody>
      </p:sp>
      <p:sp>
        <p:nvSpPr>
          <p:cNvPr id="3" name="Content Placeholder 2"/>
          <p:cNvSpPr>
            <a:spLocks noGrp="1"/>
          </p:cNvSpPr>
          <p:nvPr>
            <p:ph idx="1"/>
          </p:nvPr>
        </p:nvSpPr>
        <p:spPr>
          <a:xfrm>
            <a:off x="0" y="1867903"/>
            <a:ext cx="12192001" cy="4327450"/>
          </a:xfrm>
          <a:noFill/>
          <a:ln>
            <a:noFill/>
          </a:ln>
        </p:spPr>
        <p:txBody>
          <a:bodyPr>
            <a:noAutofit/>
          </a:bodyPr>
          <a:lstStyle/>
          <a:p>
            <a:pPr marL="0" indent="0">
              <a:lnSpc>
                <a:spcPct val="100000"/>
              </a:lnSpc>
              <a:buNone/>
            </a:pPr>
            <a:r>
              <a:rPr lang="en-US" sz="2600" b="1" dirty="0" smtClean="0">
                <a:solidFill>
                  <a:schemeClr val="tx1"/>
                </a:solidFill>
                <a:ea typeface="MS Mincho" panose="02020609040205080304" pitchFamily="49" charset="-128"/>
                <a:cs typeface="Mangal" panose="02040503050203030202" pitchFamily="18" charset="0"/>
              </a:rPr>
              <a:t>Schedule for Voting at PVC:</a:t>
            </a:r>
          </a:p>
          <a:p>
            <a:pPr marL="342900" indent="-342900">
              <a:lnSpc>
                <a:spcPct val="100000"/>
              </a:lnSpc>
            </a:pPr>
            <a:r>
              <a:rPr lang="en-IN" sz="2600" dirty="0" smtClean="0">
                <a:solidFill>
                  <a:schemeClr val="tx1"/>
                </a:solidFill>
                <a:effectLst/>
                <a:ea typeface="MS Mincho" panose="02020609040205080304" pitchFamily="49" charset="-128"/>
                <a:cs typeface="Mangal" panose="02040503050203030202" pitchFamily="18" charset="0"/>
              </a:rPr>
              <a:t>After </a:t>
            </a:r>
            <a:r>
              <a:rPr lang="en-IN" sz="2600" dirty="0">
                <a:solidFill>
                  <a:schemeClr val="tx1"/>
                </a:solidFill>
                <a:effectLst/>
                <a:ea typeface="MS Mincho" panose="02020609040205080304" pitchFamily="49" charset="-128"/>
                <a:cs typeface="Mangal" panose="02040503050203030202" pitchFamily="18" charset="0"/>
              </a:rPr>
              <a:t>closing the large envelope</a:t>
            </a:r>
            <a:r>
              <a:rPr lang="en-IN" sz="2600" dirty="0">
                <a:solidFill>
                  <a:schemeClr val="tx1"/>
                </a:solidFill>
                <a:ea typeface="MS Mincho" panose="02020609040205080304" pitchFamily="49" charset="-128"/>
                <a:cs typeface="Mangal" panose="02040503050203030202" pitchFamily="18" charset="0"/>
              </a:rPr>
              <a:t>, the voter will drop</a:t>
            </a:r>
            <a:r>
              <a:rPr lang="en-US" sz="2600" dirty="0">
                <a:solidFill>
                  <a:schemeClr val="tx1"/>
                </a:solidFill>
                <a:effectLst/>
                <a:ea typeface="MS Mincho" panose="02020609040205080304" pitchFamily="49" charset="-128"/>
                <a:cs typeface="Mangal" panose="02040503050203030202" pitchFamily="18" charset="0"/>
              </a:rPr>
              <a:t>  it in the box kept in the PVC. </a:t>
            </a:r>
          </a:p>
          <a:p>
            <a:pPr marL="342900" indent="-342900">
              <a:lnSpc>
                <a:spcPct val="100000"/>
              </a:lnSpc>
            </a:pPr>
            <a:r>
              <a:rPr lang="en-US" sz="2600" dirty="0">
                <a:ea typeface="MS Mincho" panose="02020609040205080304" pitchFamily="49" charset="-128"/>
                <a:cs typeface="Mangal" panose="02040503050203030202" pitchFamily="18" charset="0"/>
              </a:rPr>
              <a:t> </a:t>
            </a:r>
            <a:r>
              <a:rPr lang="en-US" sz="2600" dirty="0">
                <a:solidFill>
                  <a:schemeClr val="tx1"/>
                </a:solidFill>
                <a:effectLst/>
                <a:ea typeface="MS Mincho" panose="02020609040205080304" pitchFamily="49" charset="-128"/>
                <a:cs typeface="Mangal" panose="02040503050203030202" pitchFamily="18" charset="0"/>
              </a:rPr>
              <a:t>PVC shall be open for up to three consecutive days in each of the constituencies. </a:t>
            </a:r>
          </a:p>
          <a:p>
            <a:pPr marL="342900" indent="-342900">
              <a:lnSpc>
                <a:spcPct val="100000"/>
              </a:lnSpc>
            </a:pPr>
            <a:r>
              <a:rPr lang="en-US" sz="2600" dirty="0">
                <a:ea typeface="MS Mincho" panose="02020609040205080304" pitchFamily="49" charset="-128"/>
                <a:cs typeface="Mangal" panose="02040503050203030202" pitchFamily="18" charset="0"/>
              </a:rPr>
              <a:t> </a:t>
            </a:r>
            <a:r>
              <a:rPr lang="en-US" sz="2600" dirty="0">
                <a:solidFill>
                  <a:schemeClr val="tx1"/>
                </a:solidFill>
                <a:effectLst/>
                <a:ea typeface="MS Mincho" panose="02020609040205080304" pitchFamily="49" charset="-128"/>
                <a:cs typeface="Mangal" panose="02040503050203030202" pitchFamily="18" charset="0"/>
              </a:rPr>
              <a:t>The three days period shall be so fixed that it </a:t>
            </a:r>
            <a:r>
              <a:rPr lang="en-US" sz="2600" b="1" i="1" u="sng" dirty="0" smtClean="0">
                <a:ea typeface="MS Mincho" panose="02020609040205080304" pitchFamily="49" charset="-128"/>
                <a:cs typeface="Mangal" panose="02040503050203030202" pitchFamily="18" charset="0"/>
              </a:rPr>
              <a:t>is completed at least 3 days</a:t>
            </a:r>
            <a:r>
              <a:rPr lang="en-US" sz="2600" dirty="0" smtClean="0">
                <a:ea typeface="MS Mincho" panose="02020609040205080304" pitchFamily="49" charset="-128"/>
                <a:cs typeface="Mangal" panose="02040503050203030202" pitchFamily="18" charset="0"/>
              </a:rPr>
              <a:t> before </a:t>
            </a:r>
            <a:r>
              <a:rPr lang="en-US" sz="2600" dirty="0" smtClean="0">
                <a:solidFill>
                  <a:schemeClr val="tx1"/>
                </a:solidFill>
                <a:effectLst/>
                <a:ea typeface="MS Mincho" panose="02020609040205080304" pitchFamily="49" charset="-128"/>
                <a:cs typeface="Mangal" panose="02040503050203030202" pitchFamily="18" charset="0"/>
              </a:rPr>
              <a:t>the </a:t>
            </a:r>
            <a:r>
              <a:rPr lang="en-US" sz="2600" dirty="0">
                <a:solidFill>
                  <a:schemeClr val="tx1"/>
                </a:solidFill>
                <a:effectLst/>
                <a:ea typeface="MS Mincho" panose="02020609040205080304" pitchFamily="49" charset="-128"/>
                <a:cs typeface="Mangal" panose="02040503050203030202" pitchFamily="18" charset="0"/>
              </a:rPr>
              <a:t>date fixed for poll in the constituency</a:t>
            </a:r>
            <a:r>
              <a:rPr lang="en-US" sz="2600" dirty="0" smtClean="0">
                <a:solidFill>
                  <a:schemeClr val="tx1"/>
                </a:solidFill>
                <a:effectLst/>
                <a:ea typeface="MS Mincho" panose="02020609040205080304" pitchFamily="49" charset="-128"/>
                <a:cs typeface="Mangal" panose="02040503050203030202" pitchFamily="18" charset="0"/>
              </a:rPr>
              <a:t>.</a:t>
            </a:r>
            <a:endParaRPr lang="en-US" sz="2600" dirty="0">
              <a:solidFill>
                <a:schemeClr val="tx1"/>
              </a:solidFill>
              <a:effectLst/>
              <a:ea typeface="MS Mincho" panose="02020609040205080304" pitchFamily="49" charset="-128"/>
              <a:cs typeface="Mangal" panose="02040503050203030202" pitchFamily="18" charset="0"/>
            </a:endParaRPr>
          </a:p>
          <a:p>
            <a:pPr marL="342900" indent="-342900">
              <a:lnSpc>
                <a:spcPct val="100000"/>
              </a:lnSpc>
            </a:pPr>
            <a:r>
              <a:rPr lang="en-US" sz="2600" dirty="0">
                <a:ea typeface="MS Mincho" panose="02020609040205080304" pitchFamily="49" charset="-128"/>
                <a:cs typeface="Mangal" panose="02040503050203030202" pitchFamily="18" charset="0"/>
              </a:rPr>
              <a:t> </a:t>
            </a:r>
            <a:r>
              <a:rPr lang="en-US" sz="2600" dirty="0">
                <a:solidFill>
                  <a:schemeClr val="tx1"/>
                </a:solidFill>
                <a:effectLst/>
                <a:ea typeface="MS Mincho" panose="02020609040205080304" pitchFamily="49" charset="-128"/>
                <a:cs typeface="Mangal" panose="02040503050203030202" pitchFamily="18" charset="0"/>
              </a:rPr>
              <a:t>On each of the three days, the PVC shall remain open from </a:t>
            </a:r>
            <a:r>
              <a:rPr lang="en-US" sz="2600" b="1" i="1" u="sng" dirty="0">
                <a:solidFill>
                  <a:schemeClr val="tx1"/>
                </a:solidFill>
                <a:effectLst/>
                <a:ea typeface="MS Mincho" panose="02020609040205080304" pitchFamily="49" charset="-128"/>
                <a:cs typeface="Mangal" panose="02040503050203030202" pitchFamily="18" charset="0"/>
              </a:rPr>
              <a:t>9 AM to 5 </a:t>
            </a:r>
            <a:r>
              <a:rPr lang="en-US" sz="2600" b="1" i="1" u="sng" dirty="0" smtClean="0">
                <a:solidFill>
                  <a:schemeClr val="tx1"/>
                </a:solidFill>
                <a:effectLst/>
                <a:ea typeface="MS Mincho" panose="02020609040205080304" pitchFamily="49" charset="-128"/>
                <a:cs typeface="Mangal" panose="02040503050203030202" pitchFamily="18" charset="0"/>
              </a:rPr>
              <a:t>PM</a:t>
            </a:r>
          </a:p>
          <a:p>
            <a:pPr marL="342900" indent="-342900">
              <a:lnSpc>
                <a:spcPct val="100000"/>
              </a:lnSpc>
            </a:pPr>
            <a:endParaRPr lang="en-IN" sz="2600" b="1" i="1" u="sng" dirty="0">
              <a:solidFill>
                <a:schemeClr val="tx1"/>
              </a:solidFill>
              <a:effectLst/>
              <a:ea typeface="MS Mincho" panose="02020609040205080304" pitchFamily="49" charset="-128"/>
              <a:cs typeface="Mangal" panose="02040503050203030202" pitchFamily="18" charset="0"/>
            </a:endParaRPr>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536"/>
            <a:ext cx="12192000" cy="1325563"/>
          </a:xfrm>
          <a:noFill/>
          <a:ln>
            <a:noFill/>
          </a:ln>
        </p:spPr>
        <p:txBody>
          <a:bodyPr>
            <a:normAutofit/>
          </a:bodyPr>
          <a:lstStyle/>
          <a:p>
            <a:pPr algn="ctr"/>
            <a:r>
              <a:rPr lang="en-IN" sz="3600" b="1" dirty="0">
                <a:ea typeface="MS Mincho" panose="02020609040205080304" pitchFamily="49" charset="-128"/>
                <a:cs typeface="Mangal" panose="02040503050203030202" pitchFamily="18" charset="0"/>
              </a:rPr>
              <a:t>Absentee Voters - </a:t>
            </a:r>
            <a:r>
              <a:rPr lang="en-US" sz="3600" b="1" dirty="0"/>
              <a:t>Guidelines for Voting through postal ballot by AVES </a:t>
            </a:r>
            <a:r>
              <a:rPr lang="en-US" sz="3600" b="1" dirty="0" smtClean="0"/>
              <a:t>–close of poll– </a:t>
            </a:r>
            <a:r>
              <a:rPr lang="en-US" sz="3600" b="1" dirty="0"/>
              <a:t>contd.</a:t>
            </a:r>
            <a:endParaRPr lang="en-IN" sz="3600" dirty="0">
              <a:latin typeface="+mn-lt"/>
            </a:endParaRPr>
          </a:p>
        </p:txBody>
      </p:sp>
      <p:sp>
        <p:nvSpPr>
          <p:cNvPr id="3" name="Content Placeholder 2"/>
          <p:cNvSpPr>
            <a:spLocks noGrp="1"/>
          </p:cNvSpPr>
          <p:nvPr>
            <p:ph idx="1"/>
          </p:nvPr>
        </p:nvSpPr>
        <p:spPr>
          <a:xfrm>
            <a:off x="1" y="1203562"/>
            <a:ext cx="12191999" cy="5391901"/>
          </a:xfrm>
        </p:spPr>
        <p:txBody>
          <a:bodyPr>
            <a:noAutofit/>
          </a:bodyPr>
          <a:lstStyle/>
          <a:p>
            <a:pPr indent="0">
              <a:lnSpc>
                <a:spcPct val="170000"/>
              </a:lnSpc>
              <a:buNone/>
            </a:pPr>
            <a:r>
              <a:rPr lang="en-US" sz="2400" b="1" dirty="0" smtClean="0">
                <a:ea typeface="MS Mincho" panose="02020609040205080304" pitchFamily="49" charset="-128"/>
                <a:cs typeface="Mangal" panose="02040503050203030202" pitchFamily="18" charset="0"/>
              </a:rPr>
              <a:t>Daily end-of-poll procedure at PVC:</a:t>
            </a:r>
          </a:p>
          <a:p>
            <a:pPr indent="0">
              <a:lnSpc>
                <a:spcPct val="170000"/>
              </a:lnSpc>
              <a:buNone/>
            </a:pPr>
            <a:r>
              <a:rPr lang="en-US" sz="2400" dirty="0" smtClean="0">
                <a:ea typeface="MS Mincho" panose="02020609040205080304" pitchFamily="49" charset="-128"/>
                <a:cs typeface="Mangal" panose="02040503050203030202" pitchFamily="18" charset="0"/>
              </a:rPr>
              <a:t>On each</a:t>
            </a:r>
            <a:r>
              <a:rPr lang="en-US" sz="2400" dirty="0" smtClean="0">
                <a:solidFill>
                  <a:schemeClr val="tx1"/>
                </a:solidFill>
                <a:effectLst/>
                <a:ea typeface="MS Mincho" panose="02020609040205080304" pitchFamily="49" charset="-128"/>
                <a:cs typeface="Mangal" panose="02040503050203030202" pitchFamily="18" charset="0"/>
              </a:rPr>
              <a:t> day after the </a:t>
            </a:r>
            <a:r>
              <a:rPr lang="en-US" sz="2400" b="1" i="1" u="sng" dirty="0">
                <a:solidFill>
                  <a:schemeClr val="tx1"/>
                </a:solidFill>
                <a:effectLst/>
                <a:ea typeface="MS Mincho" panose="02020609040205080304" pitchFamily="49" charset="-128"/>
                <a:cs typeface="Mangal" panose="02040503050203030202" pitchFamily="18" charset="0"/>
              </a:rPr>
              <a:t>poll closes</a:t>
            </a:r>
            <a:r>
              <a:rPr lang="en-US" sz="2400" dirty="0">
                <a:solidFill>
                  <a:schemeClr val="tx1"/>
                </a:solidFill>
                <a:effectLst/>
                <a:ea typeface="MS Mincho" panose="02020609040205080304" pitchFamily="49" charset="-128"/>
                <a:cs typeface="Mangal" panose="02040503050203030202" pitchFamily="18" charset="0"/>
              </a:rPr>
              <a:t>, the envelopes in </a:t>
            </a:r>
            <a:r>
              <a:rPr lang="en-US" sz="2400" b="1" dirty="0">
                <a:solidFill>
                  <a:srgbClr val="0070C0"/>
                </a:solidFill>
                <a:effectLst/>
                <a:ea typeface="MS Mincho" panose="02020609040205080304" pitchFamily="49" charset="-128"/>
                <a:cs typeface="Mangal" panose="02040503050203030202" pitchFamily="18" charset="0"/>
              </a:rPr>
              <a:t>Form 13C </a:t>
            </a:r>
            <a:r>
              <a:rPr lang="en-US" sz="2400" dirty="0">
                <a:solidFill>
                  <a:schemeClr val="tx1"/>
                </a:solidFill>
                <a:effectLst/>
                <a:ea typeface="MS Mincho" panose="02020609040205080304" pitchFamily="49" charset="-128"/>
                <a:cs typeface="Mangal" panose="02040503050203030202" pitchFamily="18" charset="0"/>
              </a:rPr>
              <a:t>in the drop box shall be taken out, and sealed in a larger packet </a:t>
            </a:r>
            <a:r>
              <a:rPr lang="en-US" sz="2400" dirty="0" err="1" smtClean="0">
                <a:solidFill>
                  <a:schemeClr val="tx1"/>
                </a:solidFill>
                <a:effectLst/>
                <a:ea typeface="MS Mincho" panose="02020609040205080304" pitchFamily="49" charset="-128"/>
                <a:cs typeface="Mangal" panose="02040503050203030202" pitchFamily="18" charset="0"/>
              </a:rPr>
              <a:t>superscribed</a:t>
            </a:r>
            <a:r>
              <a:rPr lang="en-US" sz="2400" dirty="0" smtClean="0">
                <a:solidFill>
                  <a:schemeClr val="tx1"/>
                </a:solidFill>
                <a:effectLst/>
                <a:ea typeface="MS Mincho" panose="02020609040205080304" pitchFamily="49" charset="-128"/>
                <a:cs typeface="Mangal" panose="02040503050203030202" pitchFamily="18" charset="0"/>
              </a:rPr>
              <a:t> </a:t>
            </a:r>
            <a:r>
              <a:rPr lang="en-US" sz="2400" dirty="0">
                <a:solidFill>
                  <a:schemeClr val="tx1"/>
                </a:solidFill>
                <a:effectLst/>
                <a:ea typeface="MS Mincho" panose="02020609040205080304" pitchFamily="49" charset="-128"/>
                <a:cs typeface="Mangal" panose="02040503050203030202" pitchFamily="18" charset="0"/>
              </a:rPr>
              <a:t>“Postal Ballots in PVC”. On the </a:t>
            </a:r>
            <a:r>
              <a:rPr lang="en-US" sz="2400" b="1" i="1" u="sng" dirty="0">
                <a:solidFill>
                  <a:schemeClr val="tx1"/>
                </a:solidFill>
                <a:effectLst/>
                <a:ea typeface="MS Mincho" panose="02020609040205080304" pitchFamily="49" charset="-128"/>
                <a:cs typeface="Mangal" panose="02040503050203030202" pitchFamily="18" charset="0"/>
              </a:rPr>
              <a:t>outer packet</a:t>
            </a:r>
            <a:r>
              <a:rPr lang="en-US" sz="2400" dirty="0">
                <a:solidFill>
                  <a:schemeClr val="tx1"/>
                </a:solidFill>
                <a:effectLst/>
                <a:ea typeface="MS Mincho" panose="02020609040205080304" pitchFamily="49" charset="-128"/>
                <a:cs typeface="Mangal" panose="02040503050203030202" pitchFamily="18" charset="0"/>
              </a:rPr>
              <a:t>, the following particulars should be clearly mentioned:</a:t>
            </a:r>
            <a:endParaRPr lang="en-IN" sz="2400" dirty="0">
              <a:solidFill>
                <a:schemeClr val="tx1"/>
              </a:solidFill>
              <a:effectLst/>
              <a:ea typeface="MS Mincho" panose="02020609040205080304" pitchFamily="49" charset="-128"/>
              <a:cs typeface="Mangal" panose="02040503050203030202" pitchFamily="18" charset="0"/>
            </a:endParaRPr>
          </a:p>
          <a:p>
            <a:pPr marL="800100" lvl="1" indent="-342900">
              <a:lnSpc>
                <a:spcPct val="170000"/>
              </a:lnSpc>
              <a:buFont typeface="+mj-lt"/>
              <a:buAutoNum type="romanLcParenBoth"/>
            </a:pPr>
            <a:r>
              <a:rPr lang="en-US" sz="2000" dirty="0">
                <a:solidFill>
                  <a:schemeClr val="tx1"/>
                </a:solidFill>
                <a:effectLst/>
                <a:ea typeface="MS Mincho" panose="02020609040205080304" pitchFamily="49" charset="-128"/>
                <a:cs typeface="Mangal" panose="02040503050203030202" pitchFamily="18" charset="0"/>
              </a:rPr>
              <a:t>Name and number of Constituency, </a:t>
            </a:r>
            <a:endParaRPr lang="en-IN" sz="2000" dirty="0">
              <a:solidFill>
                <a:schemeClr val="tx1"/>
              </a:solidFill>
              <a:effectLst/>
              <a:ea typeface="MS Mincho" panose="02020609040205080304" pitchFamily="49" charset="-128"/>
              <a:cs typeface="Mangal" panose="02040503050203030202" pitchFamily="18" charset="0"/>
            </a:endParaRPr>
          </a:p>
          <a:p>
            <a:pPr marL="800100" lvl="1" indent="-342900">
              <a:lnSpc>
                <a:spcPct val="170000"/>
              </a:lnSpc>
              <a:buFont typeface="+mj-lt"/>
              <a:buAutoNum type="romanLcParenBoth"/>
            </a:pPr>
            <a:r>
              <a:rPr lang="en-US" sz="2000" dirty="0" smtClean="0">
                <a:solidFill>
                  <a:schemeClr val="tx1"/>
                </a:solidFill>
                <a:effectLst/>
                <a:ea typeface="MS Mincho" panose="02020609040205080304" pitchFamily="49" charset="-128"/>
                <a:cs typeface="Mangal" panose="02040503050203030202" pitchFamily="18" charset="0"/>
              </a:rPr>
              <a:t> Name </a:t>
            </a:r>
            <a:r>
              <a:rPr lang="en-US" sz="2000" dirty="0">
                <a:solidFill>
                  <a:schemeClr val="tx1"/>
                </a:solidFill>
                <a:effectLst/>
                <a:ea typeface="MS Mincho" panose="02020609040205080304" pitchFamily="49" charset="-128"/>
                <a:cs typeface="Mangal" panose="02040503050203030202" pitchFamily="18" charset="0"/>
              </a:rPr>
              <a:t>of location of PVC,</a:t>
            </a:r>
            <a:endParaRPr lang="en-IN" sz="2000" dirty="0">
              <a:solidFill>
                <a:schemeClr val="tx1"/>
              </a:solidFill>
              <a:effectLst/>
              <a:ea typeface="MS Mincho" panose="02020609040205080304" pitchFamily="49" charset="-128"/>
              <a:cs typeface="Mangal" panose="02040503050203030202" pitchFamily="18" charset="0"/>
            </a:endParaRPr>
          </a:p>
          <a:p>
            <a:pPr marL="800100" lvl="1" indent="-342900">
              <a:lnSpc>
                <a:spcPct val="170000"/>
              </a:lnSpc>
              <a:buFont typeface="+mj-lt"/>
              <a:buAutoNum type="romanLcParenBoth"/>
            </a:pPr>
            <a:r>
              <a:rPr lang="en-US" sz="2000" dirty="0" smtClean="0">
                <a:solidFill>
                  <a:schemeClr val="tx1"/>
                </a:solidFill>
                <a:effectLst/>
                <a:ea typeface="MS Mincho" panose="02020609040205080304" pitchFamily="49" charset="-128"/>
                <a:cs typeface="Mangal" panose="02040503050203030202" pitchFamily="18" charset="0"/>
              </a:rPr>
              <a:t> The </a:t>
            </a:r>
            <a:r>
              <a:rPr lang="en-US" sz="2000" dirty="0">
                <a:solidFill>
                  <a:schemeClr val="tx1"/>
                </a:solidFill>
                <a:effectLst/>
                <a:ea typeface="MS Mincho" panose="02020609040205080304" pitchFamily="49" charset="-128"/>
                <a:cs typeface="Mangal" panose="02040503050203030202" pitchFamily="18" charset="0"/>
              </a:rPr>
              <a:t>date on which the votes were cast,</a:t>
            </a:r>
          </a:p>
          <a:p>
            <a:pPr marL="800100" lvl="1" indent="-342900">
              <a:lnSpc>
                <a:spcPct val="170000"/>
              </a:lnSpc>
              <a:buFont typeface="+mj-lt"/>
              <a:buAutoNum type="romanLcParenBoth"/>
            </a:pPr>
            <a:r>
              <a:rPr lang="en-US" sz="2000" dirty="0">
                <a:solidFill>
                  <a:schemeClr val="tx1"/>
                </a:solidFill>
                <a:effectLst/>
                <a:ea typeface="MS Mincho" panose="02020609040205080304" pitchFamily="49" charset="-128"/>
                <a:cs typeface="Mangal" panose="02040503050203030202" pitchFamily="18" charset="0"/>
              </a:rPr>
              <a:t>The number of envelopes in </a:t>
            </a:r>
            <a:r>
              <a:rPr lang="en-US" sz="2000" b="1" dirty="0">
                <a:solidFill>
                  <a:srgbClr val="0070C0"/>
                </a:solidFill>
                <a:effectLst/>
                <a:ea typeface="MS Mincho" panose="02020609040205080304" pitchFamily="49" charset="-128"/>
                <a:cs typeface="Mangal" panose="02040503050203030202" pitchFamily="18" charset="0"/>
              </a:rPr>
              <a:t>Form </a:t>
            </a:r>
            <a:r>
              <a:rPr lang="en-US" sz="2000" b="1" dirty="0" smtClean="0">
                <a:solidFill>
                  <a:srgbClr val="0070C0"/>
                </a:solidFill>
                <a:effectLst/>
                <a:ea typeface="MS Mincho" panose="02020609040205080304" pitchFamily="49" charset="-128"/>
                <a:cs typeface="Mangal" panose="02040503050203030202" pitchFamily="18" charset="0"/>
              </a:rPr>
              <a:t>13C </a:t>
            </a:r>
            <a:r>
              <a:rPr lang="en-US" sz="2000" dirty="0">
                <a:solidFill>
                  <a:schemeClr val="tx1"/>
                </a:solidFill>
                <a:effectLst/>
                <a:ea typeface="MS Mincho" panose="02020609040205080304" pitchFamily="49" charset="-128"/>
                <a:cs typeface="Mangal" panose="02040503050203030202" pitchFamily="18" charset="0"/>
              </a:rPr>
              <a:t>in the packet.</a:t>
            </a:r>
            <a:endParaRPr lang="en-IN" sz="2000" dirty="0">
              <a:solidFill>
                <a:schemeClr val="tx1"/>
              </a:solidFill>
              <a:effectLst/>
              <a:ea typeface="MS Mincho" panose="02020609040205080304" pitchFamily="49" charset="-128"/>
              <a:cs typeface="Mangal" panose="02040503050203030202" pitchFamily="18" charset="0"/>
            </a:endParaRPr>
          </a:p>
          <a:p>
            <a:pPr marL="0" lvl="0" indent="0">
              <a:lnSpc>
                <a:spcPct val="170000"/>
              </a:lnSpc>
              <a:buNone/>
            </a:pPr>
            <a:endParaRPr lang="en-IN" sz="800" dirty="0">
              <a:solidFill>
                <a:schemeClr val="tx1"/>
              </a:solidFill>
              <a:effectLst/>
              <a:latin typeface="Calisto MT" panose="02040603050505030304" pitchFamily="18" charset="0"/>
              <a:ea typeface="MS Mincho" panose="02020609040205080304" pitchFamily="49" charset="-128"/>
              <a:cs typeface="Mangal" panose="02040503050203030202" pitchFamily="18" charset="0"/>
            </a:endParaRPr>
          </a:p>
          <a:p>
            <a:pPr marL="45720" indent="0">
              <a:lnSpc>
                <a:spcPct val="170000"/>
              </a:lnSpc>
              <a:spcAft>
                <a:spcPts val="1000"/>
              </a:spcAft>
              <a:buNone/>
            </a:pPr>
            <a:r>
              <a:rPr lang="en-US" sz="100" b="1" dirty="0">
                <a:solidFill>
                  <a:schemeClr val="tx1"/>
                </a:solidFill>
                <a:effectLst/>
                <a:latin typeface="Times New Roman" panose="02020603050405020304" pitchFamily="18" charset="0"/>
                <a:ea typeface="MS Mincho" panose="02020609040205080304" pitchFamily="49" charset="-128"/>
              </a:rPr>
              <a:t/>
            </a:r>
            <a:br>
              <a:rPr lang="en-US" sz="100" b="1" dirty="0">
                <a:solidFill>
                  <a:schemeClr val="tx1"/>
                </a:solidFill>
                <a:effectLst/>
                <a:latin typeface="Times New Roman" panose="02020603050405020304" pitchFamily="18" charset="0"/>
                <a:ea typeface="MS Mincho" panose="02020609040205080304" pitchFamily="49" charset="-128"/>
              </a:rPr>
            </a:br>
            <a:r>
              <a:rPr lang="en-US" sz="100" b="1" dirty="0">
                <a:solidFill>
                  <a:schemeClr val="tx1"/>
                </a:solidFill>
                <a:effectLst/>
                <a:latin typeface="Times New Roman" panose="02020603050405020304" pitchFamily="18" charset="0"/>
                <a:ea typeface="MS Mincho" panose="02020609040205080304" pitchFamily="49" charset="-128"/>
                <a:cs typeface="Mangal" panose="02040503050203030202" pitchFamily="18" charset="0"/>
              </a:rPr>
              <a:t> </a:t>
            </a:r>
            <a:endParaRPr lang="en-IN" sz="100" dirty="0">
              <a:solidFill>
                <a:schemeClr val="tx1"/>
              </a:solidFill>
              <a:effectLst/>
              <a:latin typeface="Calibri" panose="020F0502020204030204" pitchFamily="34" charset="0"/>
              <a:ea typeface="MS Mincho" panose="02020609040205080304" pitchFamily="49" charset="-128"/>
              <a:cs typeface="Mangal" panose="02040503050203030202" pitchFamily="18" charset="0"/>
            </a:endParaRPr>
          </a:p>
          <a:p>
            <a:pPr marL="742950" lvl="1" indent="-285750">
              <a:lnSpc>
                <a:spcPct val="170000"/>
              </a:lnSpc>
              <a:tabLst>
                <a:tab pos="457200" algn="l"/>
              </a:tabLst>
            </a:pPr>
            <a:endParaRPr lang="en-IN" sz="400" dirty="0"/>
          </a:p>
        </p:txBody>
      </p:sp>
      <p:sp>
        <p:nvSpPr>
          <p:cNvPr id="4" name="Rectangle 3"/>
          <p:cNvSpPr/>
          <p:nvPr/>
        </p:nvSpPr>
        <p:spPr>
          <a:xfrm>
            <a:off x="10964624"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1371600"/>
          </a:xfrm>
          <a:noFill/>
          <a:ln>
            <a:noFill/>
          </a:ln>
        </p:spPr>
        <p:txBody>
          <a:bodyPr>
            <a:normAutofit/>
          </a:bodyPr>
          <a:lstStyle/>
          <a:p>
            <a:pPr algn="ctr"/>
            <a:r>
              <a:rPr lang="en-IN" sz="3600" b="1" dirty="0">
                <a:ea typeface="MS Mincho" panose="02020609040205080304" pitchFamily="49" charset="-128"/>
                <a:cs typeface="Mangal" panose="02040503050203030202" pitchFamily="18" charset="0"/>
              </a:rPr>
              <a:t>Absentee Voters - </a:t>
            </a:r>
            <a:r>
              <a:rPr lang="en-US" sz="3600" b="1" dirty="0"/>
              <a:t>Guidelines for Voting through postal ballot by AVES –close of poll– contd.</a:t>
            </a:r>
            <a:endParaRPr lang="en-IN"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 y="1220856"/>
            <a:ext cx="12192000" cy="5372100"/>
          </a:xfrm>
        </p:spPr>
        <p:txBody>
          <a:bodyPr>
            <a:noAutofit/>
          </a:bodyPr>
          <a:lstStyle/>
          <a:p>
            <a:pPr marL="0" lvl="0" indent="0">
              <a:lnSpc>
                <a:spcPct val="120000"/>
              </a:lnSpc>
              <a:spcBef>
                <a:spcPts val="0"/>
              </a:spcBef>
              <a:buNone/>
            </a:pPr>
            <a:r>
              <a:rPr lang="en-US" sz="2200" b="1"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Sealing of counterfoils, sending packets of polled PBs and other </a:t>
            </a:r>
            <a:r>
              <a:rPr lang="en-US" sz="2200" b="1" dirty="0" smtClean="0">
                <a:latin typeface="Calibri" panose="020F0502020204030204" pitchFamily="34" charset="0"/>
                <a:ea typeface="MS Mincho" panose="02020609040205080304" pitchFamily="49" charset="-128"/>
                <a:cs typeface="Calibri" panose="020F0502020204030204" pitchFamily="34" charset="0"/>
              </a:rPr>
              <a:t>ma</a:t>
            </a:r>
            <a:r>
              <a:rPr lang="en-US" sz="2200" b="1"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terials to RO </a:t>
            </a:r>
          </a:p>
          <a:p>
            <a:pPr marL="342900" lvl="0" indent="-342900">
              <a:lnSpc>
                <a:spcPct val="120000"/>
              </a:lnSpc>
              <a:spcBef>
                <a:spcPts val="0"/>
              </a:spcBef>
              <a:buFont typeface="+mj-lt"/>
              <a:buAutoNum type="romanLcParenBoth"/>
            </a:pPr>
            <a:r>
              <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The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counterfoils</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 of PB shall also be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sealed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in a separate packet </a:t>
            </a:r>
            <a:r>
              <a:rPr lang="en-US" sz="2200" b="1" i="1" u="sng"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super-scribed</a:t>
            </a:r>
            <a:r>
              <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a:t>
            </a:r>
            <a:r>
              <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Counterfoils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of PBs in PVC”.</a:t>
            </a:r>
          </a:p>
          <a:p>
            <a:pPr marL="342900" lvl="0" indent="-342900">
              <a:lnSpc>
                <a:spcPct val="120000"/>
              </a:lnSpc>
              <a:spcBef>
                <a:spcPts val="0"/>
              </a:spcBef>
              <a:buFont typeface="+mj-lt"/>
              <a:buAutoNum type="romanLcParenBoth"/>
            </a:pP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Both the packets containing the polled PBs and the counterfoils be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sent to the RO</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 in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same evening</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a:t>
            </a:r>
            <a:endParaRPr lang="en-IN" sz="2200" dirty="0">
              <a:solidFill>
                <a:schemeClr val="tx1"/>
              </a:solidFill>
              <a:latin typeface="Calibri" panose="020F0502020204030204" pitchFamily="34" charset="0"/>
              <a:ea typeface="MS Mincho" panose="02020609040205080304" pitchFamily="49" charset="-128"/>
              <a:cs typeface="Calibri" panose="020F0502020204030204" pitchFamily="34" charset="0"/>
            </a:endParaRPr>
          </a:p>
          <a:p>
            <a:pPr marL="342900" lvl="0" indent="-342900">
              <a:lnSpc>
                <a:spcPct val="120000"/>
              </a:lnSpc>
              <a:spcBef>
                <a:spcPts val="0"/>
              </a:spcBef>
              <a:buFont typeface="+mj-lt"/>
              <a:buAutoNum type="romanLcParenBoth"/>
            </a:pP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Signature</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 of the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agents of candidates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present in the PVC should be obtained on each day of voting in the PVC.</a:t>
            </a:r>
            <a:endParaRPr lang="en-IN" sz="2200" i="1" dirty="0">
              <a:solidFill>
                <a:schemeClr val="tx1"/>
              </a:solidFill>
              <a:latin typeface="Calibri" panose="020F0502020204030204" pitchFamily="34" charset="0"/>
              <a:ea typeface="MS Mincho" panose="02020609040205080304" pitchFamily="49" charset="-128"/>
              <a:cs typeface="Calibri" panose="020F0502020204030204" pitchFamily="34" charset="0"/>
            </a:endParaRPr>
          </a:p>
          <a:p>
            <a:pPr marL="342900" lvl="0" indent="-342900">
              <a:lnSpc>
                <a:spcPct val="120000"/>
              </a:lnSpc>
              <a:spcBef>
                <a:spcPts val="0"/>
              </a:spcBef>
              <a:buFont typeface="+mj-lt"/>
              <a:buAutoNum type="romanLcParenBoth"/>
            </a:pP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At the end of the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3 days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voting period, all other material supplied to the PVC be collected by the ARO in charge of the PVC and retained at the </a:t>
            </a:r>
            <a:r>
              <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HQ.  </a:t>
            </a:r>
            <a:endPar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endParaRPr>
          </a:p>
          <a:p>
            <a:pPr marL="342900" lvl="0" indent="-342900">
              <a:lnSpc>
                <a:spcPct val="120000"/>
              </a:lnSpc>
              <a:spcBef>
                <a:spcPts val="0"/>
              </a:spcBef>
              <a:buFont typeface="+mj-lt"/>
              <a:buAutoNum type="romanLcParenBoth"/>
            </a:pP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 If </a:t>
            </a:r>
            <a:r>
              <a:rPr lang="en-US" sz="2200" dirty="0" smtClean="0">
                <a:latin typeface="Calibri" panose="020F0502020204030204" pitchFamily="34" charset="0"/>
                <a:ea typeface="MS Mincho" panose="02020609040205080304" pitchFamily="49" charset="-128"/>
                <a:cs typeface="Calibri" panose="020F0502020204030204" pitchFamily="34" charset="0"/>
              </a:rPr>
              <a:t>any AVES</a:t>
            </a:r>
            <a:r>
              <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does not turn up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for voting in PVC, there is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no requirement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of sending the PB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by post</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  </a:t>
            </a:r>
            <a:endPar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endParaRPr>
          </a:p>
          <a:p>
            <a:pPr marL="0" lvl="0" indent="0">
              <a:lnSpc>
                <a:spcPct val="120000"/>
              </a:lnSpc>
              <a:spcBef>
                <a:spcPts val="0"/>
              </a:spcBef>
              <a:buNone/>
            </a:pPr>
            <a:r>
              <a:rPr lang="en-US" sz="2200" b="1" dirty="0" smtClean="0">
                <a:solidFill>
                  <a:srgbClr val="FF3399"/>
                </a:solidFill>
                <a:latin typeface="Calibri" panose="020F0502020204030204" pitchFamily="34" charset="0"/>
                <a:ea typeface="MS Mincho" panose="02020609040205080304" pitchFamily="49" charset="-128"/>
                <a:cs typeface="Calibri" panose="020F0502020204030204" pitchFamily="34" charset="0"/>
              </a:rPr>
              <a:t>NB: The mode of voting prescribed </a:t>
            </a:r>
            <a:r>
              <a:rPr lang="en-US" sz="2200" b="1" dirty="0">
                <a:solidFill>
                  <a:srgbClr val="FF3399"/>
                </a:solidFill>
                <a:latin typeface="Calibri" panose="020F0502020204030204" pitchFamily="34" charset="0"/>
                <a:ea typeface="MS Mincho" panose="02020609040205080304" pitchFamily="49" charset="-128"/>
                <a:cs typeface="Calibri" panose="020F0502020204030204" pitchFamily="34" charset="0"/>
              </a:rPr>
              <a:t>for </a:t>
            </a:r>
            <a:r>
              <a:rPr lang="en-US" sz="2200" b="1" dirty="0" smtClean="0">
                <a:solidFill>
                  <a:srgbClr val="FF3399"/>
                </a:solidFill>
                <a:latin typeface="Calibri" panose="020F0502020204030204" pitchFamily="34" charset="0"/>
                <a:ea typeface="MS Mincho" panose="02020609040205080304" pitchFamily="49" charset="-128"/>
                <a:cs typeface="Calibri" panose="020F0502020204030204" pitchFamily="34" charset="0"/>
              </a:rPr>
              <a:t>AVES is </a:t>
            </a:r>
            <a:r>
              <a:rPr lang="en-US" sz="2200" b="1" dirty="0">
                <a:solidFill>
                  <a:srgbClr val="FF3399"/>
                </a:solidFill>
                <a:latin typeface="Calibri" panose="020F0502020204030204" pitchFamily="34" charset="0"/>
                <a:ea typeface="MS Mincho" panose="02020609040205080304" pitchFamily="49" charset="-128"/>
                <a:cs typeface="Calibri" panose="020F0502020204030204" pitchFamily="34" charset="0"/>
              </a:rPr>
              <a:t>voting </a:t>
            </a:r>
            <a:r>
              <a:rPr lang="en-US" sz="2200" b="1" dirty="0" smtClean="0">
                <a:solidFill>
                  <a:srgbClr val="FF3399"/>
                </a:solidFill>
                <a:latin typeface="Calibri" panose="020F0502020204030204" pitchFamily="34" charset="0"/>
                <a:ea typeface="MS Mincho" panose="02020609040205080304" pitchFamily="49" charset="-128"/>
                <a:cs typeface="Calibri" panose="020F0502020204030204" pitchFamily="34" charset="0"/>
              </a:rPr>
              <a:t>at </a:t>
            </a:r>
            <a:r>
              <a:rPr lang="en-US" sz="2200" b="1" dirty="0">
                <a:solidFill>
                  <a:srgbClr val="FF3399"/>
                </a:solidFill>
                <a:latin typeface="Calibri" panose="020F0502020204030204" pitchFamily="34" charset="0"/>
                <a:ea typeface="MS Mincho" panose="02020609040205080304" pitchFamily="49" charset="-128"/>
                <a:cs typeface="Calibri" panose="020F0502020204030204" pitchFamily="34" charset="0"/>
              </a:rPr>
              <a:t>PVC only .  </a:t>
            </a:r>
            <a:endParaRPr lang="en-IN" sz="2200" b="1" dirty="0">
              <a:solidFill>
                <a:srgbClr val="FF3399"/>
              </a:solidFill>
              <a:latin typeface="Calibri" panose="020F0502020204030204" pitchFamily="34" charset="0"/>
              <a:ea typeface="MS Mincho" panose="02020609040205080304" pitchFamily="49" charset="-128"/>
              <a:cs typeface="Calibri" panose="020F0502020204030204" pitchFamily="34" charset="0"/>
            </a:endParaRPr>
          </a:p>
          <a:p>
            <a:pPr marL="45720" indent="0">
              <a:lnSpc>
                <a:spcPct val="120000"/>
              </a:lnSpc>
              <a:spcAft>
                <a:spcPts val="1000"/>
              </a:spcAft>
              <a:buNone/>
            </a:pPr>
            <a:r>
              <a:rPr lang="en-US" sz="2200" dirty="0">
                <a:solidFill>
                  <a:schemeClr val="tx1"/>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rPr>
              <a:t/>
            </a:r>
            <a:br>
              <a:rPr lang="en-US" sz="2200" dirty="0">
                <a:solidFill>
                  <a:schemeClr val="tx1"/>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rPr>
            </a:br>
            <a:r>
              <a:rPr lang="en-US" sz="2200" dirty="0">
                <a:solidFill>
                  <a:schemeClr val="tx1"/>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rPr>
              <a:t> </a:t>
            </a:r>
            <a:endParaRPr lang="en-IN" sz="2200" dirty="0">
              <a:solidFill>
                <a:schemeClr val="tx1"/>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endParaRPr>
          </a:p>
          <a:p>
            <a:pPr marL="742950" lvl="1" indent="-285750" algn="just">
              <a:lnSpc>
                <a:spcPct val="120000"/>
              </a:lnSpc>
              <a:tabLst>
                <a:tab pos="457200" algn="l"/>
              </a:tabLst>
            </a:pPr>
            <a:endParaRPr lang="en-IN"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12035"/>
            <a:ext cx="12191999" cy="1668215"/>
          </a:xfrm>
          <a:noFill/>
          <a:ln w="19050">
            <a:solidFill>
              <a:schemeClr val="bg1"/>
            </a:solidFill>
          </a:ln>
        </p:spPr>
        <p:txBody>
          <a:bodyPr>
            <a:noAutofit/>
          </a:bodyPr>
          <a:lstStyle/>
          <a:p>
            <a:pPr algn="ctr"/>
            <a:r>
              <a:rPr lang="en-IN" sz="2800" b="1" dirty="0"/>
              <a:t>Voters on Election </a:t>
            </a:r>
            <a:r>
              <a:rPr lang="en-IN" sz="2800" b="1" dirty="0" smtClean="0"/>
              <a:t>Duty - Issue </a:t>
            </a:r>
            <a:r>
              <a:rPr lang="en-IN" sz="2800" b="1" dirty="0"/>
              <a:t>of </a:t>
            </a:r>
            <a:r>
              <a:rPr lang="en-IN" sz="2800" b="1" dirty="0" smtClean="0"/>
              <a:t>PB – eligibility – printing – application – database - </a:t>
            </a:r>
            <a:r>
              <a:rPr lang="en-US" sz="2800" b="1" i="1" u="sng" dirty="0"/>
              <a:t>Facilitation </a:t>
            </a:r>
            <a:r>
              <a:rPr lang="en-US" sz="2800" b="1" i="1" u="sng" dirty="0" smtClean="0"/>
              <a:t>Centre</a:t>
            </a:r>
            <a:r>
              <a:rPr lang="en-IN" sz="2800" b="1" dirty="0"/>
              <a:t> </a:t>
            </a:r>
            <a:r>
              <a:rPr lang="en-IN" sz="2800" b="1" dirty="0" smtClean="0"/>
              <a:t>- </a:t>
            </a:r>
            <a:r>
              <a:rPr lang="en-US" sz="2800" b="1" i="1" u="sng" dirty="0"/>
              <a:t>Drop Box </a:t>
            </a:r>
            <a:r>
              <a:rPr lang="en-US" sz="2800" b="1" i="1" u="sng" dirty="0" smtClean="0"/>
              <a:t> - design thereof – Sorting AC-wise – presence of representatives of candidates - </a:t>
            </a:r>
            <a:r>
              <a:rPr lang="en-US" sz="2800" b="1" dirty="0"/>
              <a:t>Account </a:t>
            </a:r>
            <a:r>
              <a:rPr lang="en-US" sz="2800" b="1" dirty="0" smtClean="0"/>
              <a:t>Register – sealing in envelopes and dispatch to RO (slides 48- 54)</a:t>
            </a:r>
            <a:endParaRPr lang="en-IN" sz="2800" b="1" dirty="0"/>
          </a:p>
        </p:txBody>
      </p:sp>
      <p:sp>
        <p:nvSpPr>
          <p:cNvPr id="3" name="Content Placeholder 2"/>
          <p:cNvSpPr>
            <a:spLocks noGrp="1"/>
          </p:cNvSpPr>
          <p:nvPr>
            <p:ph idx="1"/>
          </p:nvPr>
        </p:nvSpPr>
        <p:spPr>
          <a:xfrm>
            <a:off x="1" y="2080305"/>
            <a:ext cx="12191999" cy="3947077"/>
          </a:xfrm>
        </p:spPr>
        <p:txBody>
          <a:bodyPr>
            <a:noAutofit/>
          </a:bodyPr>
          <a:lstStyle/>
          <a:p>
            <a:pPr marL="0" indent="0" algn="just">
              <a:lnSpc>
                <a:spcPct val="110000"/>
              </a:lnSpc>
              <a:buNone/>
            </a:pPr>
            <a:r>
              <a:rPr lang="en-US" sz="2000" b="1" dirty="0" smtClean="0">
                <a:solidFill>
                  <a:srgbClr val="000000"/>
                </a:solidFill>
                <a:ea typeface="Tahoma" panose="020B0604030504040204" pitchFamily="34" charset="0"/>
                <a:cs typeface="Tahoma" panose="020B0604030504040204" pitchFamily="34" charset="0"/>
              </a:rPr>
              <a:t>Preparation of database of employees working in the district: </a:t>
            </a:r>
          </a:p>
          <a:p>
            <a:pPr marL="457200" indent="-457200" algn="just">
              <a:lnSpc>
                <a:spcPct val="110000"/>
              </a:lnSpc>
              <a:buFont typeface="Arial" panose="020B0604020202020204" pitchFamily="34" charset="0"/>
              <a:buChar char="•"/>
            </a:pPr>
            <a:r>
              <a:rPr lang="en-US" sz="2000" dirty="0" smtClean="0">
                <a:solidFill>
                  <a:srgbClr val="000000"/>
                </a:solidFill>
                <a:ea typeface="Tahoma" panose="020B0604030504040204" pitchFamily="34" charset="0"/>
                <a:cs typeface="Tahoma" panose="020B0604030504040204" pitchFamily="34" charset="0"/>
              </a:rPr>
              <a:t>Every </a:t>
            </a:r>
            <a:r>
              <a:rPr lang="en-US" sz="2000" dirty="0">
                <a:solidFill>
                  <a:srgbClr val="000000"/>
                </a:solidFill>
                <a:ea typeface="Tahoma" panose="020B0604030504040204" pitchFamily="34" charset="0"/>
                <a:cs typeface="Tahoma" panose="020B0604030504040204" pitchFamily="34" charset="0"/>
              </a:rPr>
              <a:t>district has to </a:t>
            </a:r>
            <a:r>
              <a:rPr lang="en-US" sz="2000" b="1" i="1" u="sng" dirty="0">
                <a:solidFill>
                  <a:srgbClr val="000000"/>
                </a:solidFill>
                <a:ea typeface="Tahoma" panose="020B0604030504040204" pitchFamily="34" charset="0"/>
                <a:cs typeface="Tahoma" panose="020B0604030504040204" pitchFamily="34" charset="0"/>
              </a:rPr>
              <a:t>prepare a database </a:t>
            </a:r>
            <a:r>
              <a:rPr lang="en-US" sz="2000" dirty="0">
                <a:solidFill>
                  <a:srgbClr val="000000"/>
                </a:solidFill>
                <a:ea typeface="Tahoma" panose="020B0604030504040204" pitchFamily="34" charset="0"/>
                <a:cs typeface="Tahoma" panose="020B0604030504040204" pitchFamily="34" charset="0"/>
              </a:rPr>
              <a:t>of all Govt. Employees </a:t>
            </a:r>
            <a:r>
              <a:rPr lang="en-US" sz="2000" b="1" i="1" u="sng" dirty="0">
                <a:solidFill>
                  <a:srgbClr val="000000"/>
                </a:solidFill>
                <a:ea typeface="Tahoma" panose="020B0604030504040204" pitchFamily="34" charset="0"/>
                <a:cs typeface="Tahoma" panose="020B0604030504040204" pitchFamily="34" charset="0"/>
              </a:rPr>
              <a:t>posted</a:t>
            </a:r>
            <a:r>
              <a:rPr lang="en-US" sz="2000" dirty="0">
                <a:solidFill>
                  <a:srgbClr val="000000"/>
                </a:solidFill>
                <a:ea typeface="Tahoma" panose="020B0604030504040204" pitchFamily="34" charset="0"/>
                <a:cs typeface="Tahoma" panose="020B0604030504040204" pitchFamily="34" charset="0"/>
              </a:rPr>
              <a:t> in the district for the purpose of deploying them on election duty.</a:t>
            </a:r>
          </a:p>
          <a:p>
            <a:pPr marL="457200" indent="-457200" algn="just">
              <a:lnSpc>
                <a:spcPct val="110000"/>
              </a:lnSpc>
              <a:buFont typeface="Arial" panose="020B0604020202020204" pitchFamily="34" charset="0"/>
              <a:buChar char="•"/>
            </a:pPr>
            <a:r>
              <a:rPr lang="en-US" sz="2000" b="1" i="1" u="sng" dirty="0">
                <a:solidFill>
                  <a:srgbClr val="000000"/>
                </a:solidFill>
                <a:ea typeface="Tahoma" panose="020B0604030504040204" pitchFamily="34" charset="0"/>
                <a:cs typeface="Tahoma" panose="020B0604030504040204" pitchFamily="34" charset="0"/>
              </a:rPr>
              <a:t>Include</a:t>
            </a:r>
            <a:r>
              <a:rPr lang="en-US" sz="2000" dirty="0">
                <a:solidFill>
                  <a:srgbClr val="000000"/>
                </a:solidFill>
                <a:ea typeface="Tahoma" panose="020B0604030504040204" pitchFamily="34" charset="0"/>
                <a:cs typeface="Tahoma" panose="020B0604030504040204" pitchFamily="34" charset="0"/>
              </a:rPr>
              <a:t> all employees of State Govt., Central Govt. and Central and State PSUs., all police personnel posted in the district including Home Guards etc. and drivers, conductors and cleaners of Govt. vehicles, vehicles of State Road Transport Corporation etc. in the database.</a:t>
            </a:r>
            <a:endParaRPr lang="en-IN" sz="2000" dirty="0">
              <a:solidFill>
                <a:srgbClr val="000000"/>
              </a:solidFill>
              <a:ea typeface="Tahoma" panose="020B0604030504040204" pitchFamily="34" charset="0"/>
              <a:cs typeface="Tahoma" panose="020B0604030504040204" pitchFamily="34" charset="0"/>
            </a:endParaRPr>
          </a:p>
          <a:p>
            <a:pPr marL="457200" indent="-457200" algn="just">
              <a:lnSpc>
                <a:spcPct val="110000"/>
              </a:lnSpc>
              <a:buFont typeface="Arial" panose="020B0604020202020204" pitchFamily="34" charset="0"/>
              <a:buChar char="•"/>
            </a:pPr>
            <a:r>
              <a:rPr lang="en-US" sz="2000" b="1" i="1" u="sng" dirty="0">
                <a:solidFill>
                  <a:srgbClr val="000000"/>
                </a:solidFill>
                <a:ea typeface="Tahoma" panose="020B0604030504040204" pitchFamily="34" charset="0"/>
                <a:cs typeface="Tahoma" panose="020B0604030504040204" pitchFamily="34" charset="0"/>
              </a:rPr>
              <a:t>Include</a:t>
            </a:r>
            <a:r>
              <a:rPr lang="en-US" sz="2000" dirty="0">
                <a:solidFill>
                  <a:srgbClr val="000000"/>
                </a:solidFill>
                <a:ea typeface="Tahoma" panose="020B0604030504040204" pitchFamily="34" charset="0"/>
                <a:cs typeface="Tahoma" panose="020B0604030504040204" pitchFamily="34" charset="0"/>
              </a:rPr>
              <a:t> drivers, conductors and cleaners of private vehicles in the district like trucks, buses, minibuses etc. with the help of vehicle owners associations. </a:t>
            </a:r>
            <a:endParaRPr lang="en-IN" sz="2000" dirty="0">
              <a:solidFill>
                <a:srgbClr val="000000"/>
              </a:solidFill>
              <a:ea typeface="Tahoma" panose="020B0604030504040204" pitchFamily="34" charset="0"/>
              <a:cs typeface="Tahoma" panose="020B0604030504040204" pitchFamily="34" charset="0"/>
            </a:endParaRPr>
          </a:p>
          <a:p>
            <a:pPr marL="457200" indent="-457200" algn="just">
              <a:lnSpc>
                <a:spcPct val="110000"/>
              </a:lnSpc>
              <a:buFont typeface="Arial" panose="020B0604020202020204" pitchFamily="34" charset="0"/>
              <a:buChar char="•"/>
            </a:pPr>
            <a:r>
              <a:rPr lang="en-US" sz="2000" b="1" i="1" u="sng" dirty="0">
                <a:solidFill>
                  <a:srgbClr val="000000"/>
                </a:solidFill>
                <a:ea typeface="Tahoma" panose="020B0604030504040204" pitchFamily="34" charset="0"/>
                <a:cs typeface="Tahoma" panose="020B0604030504040204" pitchFamily="34" charset="0"/>
              </a:rPr>
              <a:t>All electoral information of the employees </a:t>
            </a:r>
            <a:r>
              <a:rPr lang="en-US" sz="2000" dirty="0">
                <a:solidFill>
                  <a:srgbClr val="000000"/>
                </a:solidFill>
                <a:ea typeface="Tahoma" panose="020B0604030504040204" pitchFamily="34" charset="0"/>
                <a:cs typeface="Tahoma" panose="020B0604030504040204" pitchFamily="34" charset="0"/>
              </a:rPr>
              <a:t>– like complete residential address where the staff is enlisted in the electoral Roll, No. &amp; name of Assembly Constituency, Part No. and the serial number at which the name is registered, </a:t>
            </a:r>
            <a:r>
              <a:rPr lang="en-US" sz="2000" b="1" dirty="0">
                <a:solidFill>
                  <a:srgbClr val="000000"/>
                </a:solidFill>
                <a:ea typeface="Tahoma" panose="020B0604030504040204" pitchFamily="34" charset="0"/>
                <a:cs typeface="Tahoma" panose="020B0604030504040204" pitchFamily="34" charset="0"/>
              </a:rPr>
              <a:t>EPIC No., </a:t>
            </a:r>
            <a:r>
              <a:rPr lang="en-US" sz="2000" dirty="0">
                <a:solidFill>
                  <a:srgbClr val="000000"/>
                </a:solidFill>
                <a:ea typeface="Tahoma" panose="020B0604030504040204" pitchFamily="34" charset="0"/>
                <a:cs typeface="Tahoma" panose="020B0604030504040204" pitchFamily="34" charset="0"/>
              </a:rPr>
              <a:t>and Cell Phone numbers and </a:t>
            </a:r>
            <a:r>
              <a:rPr lang="en-US" sz="2000" dirty="0" smtClean="0">
                <a:solidFill>
                  <a:srgbClr val="000000"/>
                </a:solidFill>
                <a:ea typeface="Tahoma" panose="020B0604030504040204" pitchFamily="34" charset="0"/>
                <a:cs typeface="Tahoma" panose="020B0604030504040204" pitchFamily="34" charset="0"/>
              </a:rPr>
              <a:t>email </a:t>
            </a:r>
            <a:r>
              <a:rPr lang="en-US" sz="2000" dirty="0">
                <a:solidFill>
                  <a:srgbClr val="000000"/>
                </a:solidFill>
                <a:ea typeface="Tahoma" panose="020B0604030504040204" pitchFamily="34" charset="0"/>
                <a:cs typeface="Tahoma" panose="020B0604030504040204" pitchFamily="34" charset="0"/>
              </a:rPr>
              <a:t>Ids etc. needs to </a:t>
            </a:r>
            <a:r>
              <a:rPr lang="en-US" sz="2000" b="1" i="1" u="sng" dirty="0">
                <a:solidFill>
                  <a:srgbClr val="000000"/>
                </a:solidFill>
                <a:ea typeface="Tahoma" panose="020B0604030504040204" pitchFamily="34" charset="0"/>
                <a:cs typeface="Tahoma" panose="020B0604030504040204" pitchFamily="34" charset="0"/>
              </a:rPr>
              <a:t>be incorporated </a:t>
            </a:r>
            <a:r>
              <a:rPr lang="en-US" sz="2000" dirty="0">
                <a:solidFill>
                  <a:srgbClr val="000000"/>
                </a:solidFill>
                <a:ea typeface="Tahoma" panose="020B0604030504040204" pitchFamily="34" charset="0"/>
                <a:cs typeface="Tahoma" panose="020B0604030504040204" pitchFamily="34" charset="0"/>
              </a:rPr>
              <a:t>in the database. </a:t>
            </a:r>
            <a:endParaRPr lang="en-IN" sz="2000" dirty="0"/>
          </a:p>
        </p:txBody>
      </p:sp>
      <p:sp>
        <p:nvSpPr>
          <p:cNvPr id="4" name="Rectangle 3"/>
          <p:cNvSpPr/>
          <p:nvPr/>
        </p:nvSpPr>
        <p:spPr>
          <a:xfrm>
            <a:off x="11012751" y="6227437"/>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50125"/>
            <a:ext cx="11734800" cy="1143000"/>
          </a:xfrm>
          <a:noFill/>
        </p:spPr>
        <p:txBody>
          <a:bodyPr>
            <a:normAutofit fontScale="90000"/>
          </a:bodyPr>
          <a:lstStyle/>
          <a:p>
            <a:pPr algn="ctr"/>
            <a:r>
              <a:rPr lang="en-US" b="1" dirty="0"/>
              <a:t>Electors </a:t>
            </a:r>
            <a:r>
              <a:rPr lang="en-US" b="1" dirty="0" smtClean="0"/>
              <a:t>entitled </a:t>
            </a:r>
            <a:r>
              <a:rPr lang="en-US" b="1" dirty="0"/>
              <a:t>to  </a:t>
            </a:r>
            <a:r>
              <a:rPr lang="en-US" b="1" dirty="0" smtClean="0"/>
              <a:t>vote  through </a:t>
            </a:r>
            <a:r>
              <a:rPr lang="en-US" b="1" dirty="0"/>
              <a:t>Postal Ballot Paper </a:t>
            </a:r>
          </a:p>
        </p:txBody>
      </p:sp>
      <p:sp>
        <p:nvSpPr>
          <p:cNvPr id="3" name="Content Placeholder 2"/>
          <p:cNvSpPr>
            <a:spLocks noGrp="1"/>
          </p:cNvSpPr>
          <p:nvPr>
            <p:ph idx="1"/>
          </p:nvPr>
        </p:nvSpPr>
        <p:spPr>
          <a:xfrm>
            <a:off x="0" y="838200"/>
            <a:ext cx="12192000" cy="6096000"/>
          </a:xfrm>
        </p:spPr>
        <p:txBody>
          <a:bodyPr>
            <a:normAutofit/>
          </a:bodyPr>
          <a:lstStyle/>
          <a:p>
            <a:pPr marL="0" lvl="0" indent="0">
              <a:buNone/>
            </a:pPr>
            <a:r>
              <a:rPr lang="en-GB" sz="2000" b="1" dirty="0" smtClean="0">
                <a:cs typeface="Aparajita" pitchFamily="34" charset="0"/>
              </a:rPr>
              <a:t>Entitled category of electors:</a:t>
            </a:r>
            <a:endParaRPr lang="en-IN" sz="2000" b="1" dirty="0" smtClean="0">
              <a:cs typeface="Aparajita" pitchFamily="34" charset="0"/>
            </a:endParaRPr>
          </a:p>
          <a:p>
            <a:pPr lvl="0"/>
            <a:r>
              <a:rPr lang="en-IN" sz="2000" b="1" dirty="0" smtClean="0">
                <a:cs typeface="Aparajita" pitchFamily="34" charset="0"/>
              </a:rPr>
              <a:t>Service Voters - </a:t>
            </a:r>
            <a:r>
              <a:rPr lang="en-IN" sz="2000" dirty="0" smtClean="0">
                <a:solidFill>
                  <a:srgbClr val="000000"/>
                </a:solidFill>
                <a:cs typeface="Aparajita" pitchFamily="34" charset="0"/>
              </a:rPr>
              <a:t>(</a:t>
            </a:r>
            <a:r>
              <a:rPr lang="en-IN" sz="2000" dirty="0">
                <a:solidFill>
                  <a:srgbClr val="000000"/>
                </a:solidFill>
                <a:cs typeface="Aparajita" pitchFamily="34" charset="0"/>
              </a:rPr>
              <a:t>including </a:t>
            </a:r>
            <a:r>
              <a:rPr lang="en-IN" sz="2000" dirty="0" smtClean="0">
                <a:solidFill>
                  <a:srgbClr val="000000"/>
                </a:solidFill>
                <a:cs typeface="Aparajita" pitchFamily="34" charset="0"/>
              </a:rPr>
              <a:t>Spouse) except </a:t>
            </a:r>
            <a:r>
              <a:rPr lang="en-IN" sz="2000" dirty="0">
                <a:solidFill>
                  <a:srgbClr val="000000"/>
                </a:solidFill>
                <a:cs typeface="Aparajita" pitchFamily="34" charset="0"/>
              </a:rPr>
              <a:t>those who opted for proxy </a:t>
            </a:r>
            <a:r>
              <a:rPr lang="en-IN" sz="2000" dirty="0" smtClean="0">
                <a:solidFill>
                  <a:srgbClr val="000000"/>
                </a:solidFill>
                <a:cs typeface="Aparajita" pitchFamily="34" charset="0"/>
              </a:rPr>
              <a:t>voting</a:t>
            </a:r>
            <a:endParaRPr lang="en-IN" sz="2000" dirty="0">
              <a:solidFill>
                <a:srgbClr val="000000"/>
              </a:solidFill>
              <a:cs typeface="Aparajita" pitchFamily="34" charset="0"/>
            </a:endParaRPr>
          </a:p>
          <a:p>
            <a:pPr lvl="0"/>
            <a:r>
              <a:rPr lang="en-IN" sz="2000" dirty="0">
                <a:solidFill>
                  <a:srgbClr val="000000"/>
                </a:solidFill>
                <a:cs typeface="Aparajita" pitchFamily="34" charset="0"/>
              </a:rPr>
              <a:t> Members of </a:t>
            </a:r>
            <a:r>
              <a:rPr lang="en-IN" sz="2000" dirty="0" smtClean="0">
                <a:solidFill>
                  <a:srgbClr val="000000"/>
                </a:solidFill>
                <a:cs typeface="Aparajita" pitchFamily="34" charset="0"/>
              </a:rPr>
              <a:t>Armed </a:t>
            </a:r>
            <a:r>
              <a:rPr lang="en-IN" sz="2000" dirty="0">
                <a:solidFill>
                  <a:srgbClr val="000000"/>
                </a:solidFill>
                <a:cs typeface="Aparajita" pitchFamily="34" charset="0"/>
              </a:rPr>
              <a:t>F</a:t>
            </a:r>
            <a:r>
              <a:rPr lang="en-IN" sz="2000" dirty="0" smtClean="0">
                <a:solidFill>
                  <a:srgbClr val="000000"/>
                </a:solidFill>
                <a:cs typeface="Aparajita" pitchFamily="34" charset="0"/>
              </a:rPr>
              <a:t>orces </a:t>
            </a:r>
            <a:r>
              <a:rPr lang="en-IN" sz="2000" dirty="0">
                <a:solidFill>
                  <a:srgbClr val="000000"/>
                </a:solidFill>
                <a:cs typeface="Aparajita" pitchFamily="34" charset="0"/>
              </a:rPr>
              <a:t>of Union</a:t>
            </a:r>
          </a:p>
          <a:p>
            <a:pPr lvl="0"/>
            <a:r>
              <a:rPr lang="en-IN" sz="2000" dirty="0">
                <a:solidFill>
                  <a:srgbClr val="000000"/>
                </a:solidFill>
                <a:cs typeface="Aparajita" pitchFamily="34" charset="0"/>
              </a:rPr>
              <a:t> Members of </a:t>
            </a:r>
            <a:r>
              <a:rPr lang="en-IN" sz="2000" dirty="0" smtClean="0">
                <a:solidFill>
                  <a:srgbClr val="000000"/>
                </a:solidFill>
                <a:cs typeface="Aparajita" pitchFamily="34" charset="0"/>
              </a:rPr>
              <a:t>other forces to </a:t>
            </a:r>
            <a:r>
              <a:rPr lang="en-IN" sz="2000" dirty="0">
                <a:solidFill>
                  <a:srgbClr val="000000"/>
                </a:solidFill>
                <a:cs typeface="Aparajita" pitchFamily="34" charset="0"/>
              </a:rPr>
              <a:t>which </a:t>
            </a:r>
            <a:r>
              <a:rPr lang="en-IN" sz="2000" dirty="0">
                <a:solidFill>
                  <a:srgbClr val="FF0000"/>
                </a:solidFill>
                <a:cs typeface="Aparajita" pitchFamily="34" charset="0"/>
              </a:rPr>
              <a:t>Army Act, 1950 </a:t>
            </a:r>
            <a:r>
              <a:rPr lang="en-IN" sz="2000" dirty="0">
                <a:solidFill>
                  <a:srgbClr val="000000"/>
                </a:solidFill>
                <a:cs typeface="Aparajita" pitchFamily="34" charset="0"/>
              </a:rPr>
              <a:t>applies</a:t>
            </a:r>
          </a:p>
          <a:p>
            <a:pPr lvl="0"/>
            <a:r>
              <a:rPr lang="en-IN" sz="2000" dirty="0">
                <a:solidFill>
                  <a:srgbClr val="000000"/>
                </a:solidFill>
                <a:cs typeface="Aparajita" pitchFamily="34" charset="0"/>
              </a:rPr>
              <a:t> </a:t>
            </a:r>
            <a:r>
              <a:rPr lang="en-IN" sz="2000" dirty="0" smtClean="0">
                <a:solidFill>
                  <a:srgbClr val="000000"/>
                </a:solidFill>
                <a:cs typeface="Aparajita" pitchFamily="34" charset="0"/>
              </a:rPr>
              <a:t>Members </a:t>
            </a:r>
            <a:r>
              <a:rPr lang="en-IN" sz="2000" dirty="0">
                <a:solidFill>
                  <a:srgbClr val="000000"/>
                </a:solidFill>
                <a:cs typeface="Aparajita" pitchFamily="34" charset="0"/>
              </a:rPr>
              <a:t>of </a:t>
            </a:r>
            <a:r>
              <a:rPr lang="en-IN" sz="2000" dirty="0" smtClean="0">
                <a:solidFill>
                  <a:srgbClr val="000000"/>
                </a:solidFill>
                <a:cs typeface="Aparajita" pitchFamily="34" charset="0"/>
              </a:rPr>
              <a:t>armed police force  of a </a:t>
            </a:r>
            <a:r>
              <a:rPr lang="en-IN" sz="2000" b="1" u="sng" dirty="0" smtClean="0">
                <a:solidFill>
                  <a:srgbClr val="000000"/>
                </a:solidFill>
                <a:cs typeface="Aparajita" pitchFamily="34" charset="0"/>
              </a:rPr>
              <a:t>State</a:t>
            </a:r>
            <a:r>
              <a:rPr lang="en-IN" sz="2000" dirty="0" smtClean="0">
                <a:solidFill>
                  <a:srgbClr val="000000"/>
                </a:solidFill>
                <a:cs typeface="Aparajita" pitchFamily="34" charset="0"/>
              </a:rPr>
              <a:t> </a:t>
            </a:r>
            <a:r>
              <a:rPr lang="en-IN" sz="2000" dirty="0">
                <a:solidFill>
                  <a:srgbClr val="000000"/>
                </a:solidFill>
                <a:cs typeface="Aparajita" pitchFamily="34" charset="0"/>
              </a:rPr>
              <a:t>posted outside </a:t>
            </a:r>
            <a:r>
              <a:rPr lang="en-IN" sz="2000" dirty="0" smtClean="0">
                <a:solidFill>
                  <a:srgbClr val="000000"/>
                </a:solidFill>
                <a:cs typeface="Aparajita" pitchFamily="34" charset="0"/>
              </a:rPr>
              <a:t>the State </a:t>
            </a:r>
            <a:endParaRPr lang="en-IN" sz="2000" dirty="0">
              <a:solidFill>
                <a:srgbClr val="000000"/>
              </a:solidFill>
              <a:cs typeface="Aparajita" pitchFamily="34" charset="0"/>
            </a:endParaRPr>
          </a:p>
          <a:p>
            <a:pPr lvl="0"/>
            <a:r>
              <a:rPr lang="en-IN" sz="2000" dirty="0">
                <a:cs typeface="Aparajita" pitchFamily="34" charset="0"/>
              </a:rPr>
              <a:t> </a:t>
            </a:r>
            <a:r>
              <a:rPr lang="en-IN" sz="2000" dirty="0" smtClean="0">
                <a:cs typeface="Aparajita" pitchFamily="34" charset="0"/>
              </a:rPr>
              <a:t>Persons </a:t>
            </a:r>
            <a:r>
              <a:rPr lang="en-IN" sz="2000" dirty="0">
                <a:cs typeface="Aparajita" pitchFamily="34" charset="0"/>
              </a:rPr>
              <a:t>employed under GOI, posted outside India</a:t>
            </a:r>
          </a:p>
          <a:p>
            <a:pPr lvl="0"/>
            <a:r>
              <a:rPr lang="en-IN" sz="2000" b="1" dirty="0">
                <a:cs typeface="Aparajita" pitchFamily="34" charset="0"/>
              </a:rPr>
              <a:t>Special Voters</a:t>
            </a:r>
            <a:r>
              <a:rPr lang="en-IN" sz="2000" dirty="0">
                <a:cs typeface="Aparajita" pitchFamily="34" charset="0"/>
              </a:rPr>
              <a:t> - (including </a:t>
            </a:r>
            <a:r>
              <a:rPr lang="en-IN" sz="2000" dirty="0" smtClean="0">
                <a:cs typeface="Aparajita" pitchFamily="34" charset="0"/>
              </a:rPr>
              <a:t>Spouse) </a:t>
            </a:r>
            <a:r>
              <a:rPr lang="en-IN" sz="2000" dirty="0">
                <a:cs typeface="Aparajita" pitchFamily="34" charset="0"/>
              </a:rPr>
              <a:t>who are holding declared </a:t>
            </a:r>
            <a:r>
              <a:rPr lang="en-IN" sz="2000" dirty="0" smtClean="0">
                <a:cs typeface="Aparajita" pitchFamily="34" charset="0"/>
              </a:rPr>
              <a:t>offices</a:t>
            </a:r>
            <a:endParaRPr lang="en-IN" sz="2000" dirty="0">
              <a:cs typeface="Aparajita" pitchFamily="34" charset="0"/>
            </a:endParaRPr>
          </a:p>
          <a:p>
            <a:pPr lvl="0"/>
            <a:r>
              <a:rPr lang="en-IN" sz="2000" b="1" dirty="0">
                <a:cs typeface="Aparajita" pitchFamily="34" charset="0"/>
              </a:rPr>
              <a:t>Electors </a:t>
            </a:r>
            <a:r>
              <a:rPr lang="en-IN" sz="2000" b="1" dirty="0" smtClean="0">
                <a:cs typeface="Aparajita" pitchFamily="34" charset="0"/>
              </a:rPr>
              <a:t>under Preventive </a:t>
            </a:r>
            <a:r>
              <a:rPr lang="en-IN" sz="2000" b="1" dirty="0">
                <a:cs typeface="Aparajita" pitchFamily="34" charset="0"/>
              </a:rPr>
              <a:t>D</a:t>
            </a:r>
            <a:r>
              <a:rPr lang="en-IN" sz="2000" b="1" dirty="0" smtClean="0">
                <a:cs typeface="Aparajita" pitchFamily="34" charset="0"/>
              </a:rPr>
              <a:t>etention</a:t>
            </a:r>
            <a:endParaRPr lang="en-IN" sz="2000" dirty="0">
              <a:cs typeface="Aparajita" pitchFamily="34" charset="0"/>
            </a:endParaRPr>
          </a:p>
          <a:p>
            <a:pPr lvl="0"/>
            <a:r>
              <a:rPr lang="en-IN" sz="2000" b="1" dirty="0">
                <a:cs typeface="Aparajita" pitchFamily="34" charset="0"/>
              </a:rPr>
              <a:t>Electors on election duty</a:t>
            </a:r>
            <a:r>
              <a:rPr lang="en-IN" sz="2000" dirty="0">
                <a:cs typeface="Aparajita" pitchFamily="34" charset="0"/>
              </a:rPr>
              <a:t> – Persons and Staff deployed on elections duty on the day of poll &amp; are not able to vote at normal PS. v</a:t>
            </a:r>
            <a:r>
              <a:rPr lang="en-IN" sz="2000" dirty="0" smtClean="0">
                <a:cs typeface="Aparajita" pitchFamily="34" charset="0"/>
              </a:rPr>
              <a:t>iz.  </a:t>
            </a:r>
            <a:r>
              <a:rPr lang="en-IN" sz="2000" dirty="0">
                <a:cs typeface="Aparajita" pitchFamily="34" charset="0"/>
              </a:rPr>
              <a:t>presiding officers, polling officers, polling agents, all police personnel (except those on leave), HGs,  DEOs/ROs/AROs  &amp;  their  Staff,  Control Room Staff, Videographers/Staff of EEM Teams/ ZOs/SOs, BLO, MOs, Drivers/Cleaners, etc</a:t>
            </a:r>
            <a:r>
              <a:rPr lang="en-IN" sz="2000" dirty="0" smtClean="0">
                <a:cs typeface="Aparajita" pitchFamily="34" charset="0"/>
              </a:rPr>
              <a:t>. </a:t>
            </a:r>
            <a:endParaRPr lang="en-IN" sz="2000" dirty="0">
              <a:cs typeface="Aparajita" pitchFamily="34" charset="0"/>
            </a:endParaRPr>
          </a:p>
          <a:p>
            <a:r>
              <a:rPr lang="en-IN" sz="2000" b="1" dirty="0">
                <a:cs typeface="Aparajita" pitchFamily="34" charset="0"/>
              </a:rPr>
              <a:t>Notified </a:t>
            </a:r>
            <a:r>
              <a:rPr lang="en-IN" sz="2000" b="1" dirty="0" smtClean="0">
                <a:cs typeface="Aparajita" pitchFamily="34" charset="0"/>
              </a:rPr>
              <a:t>voters, including Absentee Voters</a:t>
            </a:r>
            <a:r>
              <a:rPr lang="en-IN" sz="2000" dirty="0" smtClean="0">
                <a:cs typeface="Aparajita" pitchFamily="34" charset="0"/>
              </a:rPr>
              <a:t> </a:t>
            </a:r>
            <a:r>
              <a:rPr lang="en-IN" sz="2000" dirty="0">
                <a:cs typeface="Aparajita" pitchFamily="34" charset="0"/>
              </a:rPr>
              <a:t>– Electors above the age of 80 years(AVSC), Electors who are marked as </a:t>
            </a:r>
            <a:r>
              <a:rPr lang="en-IN" sz="2000" dirty="0" smtClean="0">
                <a:cs typeface="Aparajita" pitchFamily="34" charset="0"/>
              </a:rPr>
              <a:t>PwD </a:t>
            </a:r>
            <a:r>
              <a:rPr lang="en-IN" sz="2000" dirty="0">
                <a:cs typeface="Aparajita" pitchFamily="34" charset="0"/>
              </a:rPr>
              <a:t>(AVPD), electors infected with COVID-19 (AVCO), electors employed in essential  services (AVES</a:t>
            </a:r>
            <a:r>
              <a:rPr lang="en-IN" sz="2000" dirty="0" smtClean="0">
                <a:cs typeface="Aparajita" pitchFamily="34" charset="0"/>
              </a:rPr>
              <a:t>) or any other category of electors notified by ECI</a:t>
            </a:r>
          </a:p>
          <a:p>
            <a:pPr marL="0" indent="0">
              <a:buNone/>
            </a:pPr>
            <a:r>
              <a:rPr lang="en-GB" sz="2000" b="1" dirty="0" smtClean="0">
                <a:solidFill>
                  <a:srgbClr val="FF3399"/>
                </a:solidFill>
                <a:cs typeface="Aparajita" pitchFamily="34" charset="0"/>
              </a:rPr>
              <a:t>NB: Do ensure that the Service Voters belonging to Armed Forces and CAPF, who have appointed proxy are not issued Postal Ballot</a:t>
            </a:r>
            <a:endParaRPr lang="en-US" sz="2000" b="1" dirty="0">
              <a:solidFill>
                <a:srgbClr val="FF339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370" y="0"/>
            <a:ext cx="11329259" cy="584775"/>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IN" sz="3200" b="1" dirty="0"/>
              <a:t>Voters on Election Duty - </a:t>
            </a:r>
            <a:r>
              <a:rPr lang="en-IN" sz="3200" b="1" dirty="0" smtClean="0"/>
              <a:t>Issue </a:t>
            </a:r>
            <a:r>
              <a:rPr lang="en-IN" sz="3200" b="1" dirty="0"/>
              <a:t>of </a:t>
            </a:r>
            <a:r>
              <a:rPr lang="en-IN" sz="3200" b="1" dirty="0" smtClean="0"/>
              <a:t>PB/EDC – contd.</a:t>
            </a:r>
            <a:endParaRPr lang="en-IN" sz="3200" dirty="0"/>
          </a:p>
        </p:txBody>
      </p:sp>
      <p:sp>
        <p:nvSpPr>
          <p:cNvPr id="3" name="Rectangle 2"/>
          <p:cNvSpPr/>
          <p:nvPr/>
        </p:nvSpPr>
        <p:spPr>
          <a:xfrm>
            <a:off x="1" y="584775"/>
            <a:ext cx="12191999" cy="5401479"/>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300" b="1" dirty="0" smtClean="0"/>
              <a:t>Application for PB/EDC and issue of PBs/EDCs</a:t>
            </a:r>
          </a:p>
          <a:p>
            <a:pPr marL="457200" indent="-457200">
              <a:buFont typeface="Arial" panose="020B0604020202020204" pitchFamily="34" charset="0"/>
              <a:buChar char="•"/>
            </a:pPr>
            <a:r>
              <a:rPr lang="en-US" sz="2300" dirty="0" smtClean="0"/>
              <a:t>Issue </a:t>
            </a:r>
            <a:r>
              <a:rPr lang="en-US" sz="2300" b="1" i="1" u="sng" dirty="0"/>
              <a:t>call letters for training </a:t>
            </a:r>
            <a:r>
              <a:rPr lang="en-US" sz="2300" dirty="0"/>
              <a:t>along with pre-printed </a:t>
            </a:r>
            <a:r>
              <a:rPr lang="en-US" sz="2300" b="1" dirty="0">
                <a:solidFill>
                  <a:srgbClr val="0070C0"/>
                </a:solidFill>
              </a:rPr>
              <a:t>Forms 12 or 12A </a:t>
            </a:r>
            <a:r>
              <a:rPr lang="en-US" sz="2300" dirty="0"/>
              <a:t>, requesting </a:t>
            </a:r>
            <a:r>
              <a:rPr lang="en-US" sz="2300" dirty="0" smtClean="0"/>
              <a:t>employees </a:t>
            </a:r>
            <a:r>
              <a:rPr lang="en-US" sz="2300" b="1" i="1" u="sng" dirty="0"/>
              <a:t>to bring </a:t>
            </a:r>
            <a:r>
              <a:rPr lang="en-US" sz="2300" dirty="0"/>
              <a:t>signed applications in </a:t>
            </a:r>
            <a:r>
              <a:rPr lang="en-US" sz="2300" b="1" dirty="0">
                <a:solidFill>
                  <a:srgbClr val="0070C0"/>
                </a:solidFill>
              </a:rPr>
              <a:t>Form </a:t>
            </a:r>
            <a:r>
              <a:rPr lang="en-US" sz="2300" b="1" dirty="0" smtClean="0">
                <a:solidFill>
                  <a:srgbClr val="0070C0"/>
                </a:solidFill>
              </a:rPr>
              <a:t>12 </a:t>
            </a:r>
            <a:r>
              <a:rPr lang="en-US" sz="2300" dirty="0"/>
              <a:t>(for PB) or </a:t>
            </a:r>
            <a:r>
              <a:rPr lang="en-US" sz="2300" b="1" dirty="0" smtClean="0">
                <a:solidFill>
                  <a:srgbClr val="0070C0"/>
                </a:solidFill>
              </a:rPr>
              <a:t>Form 12A </a:t>
            </a:r>
            <a:r>
              <a:rPr lang="en-US" sz="2300" dirty="0"/>
              <a:t>(for EDC) </a:t>
            </a:r>
            <a:r>
              <a:rPr lang="en-US" sz="2300" dirty="0" smtClean="0"/>
              <a:t>on </a:t>
            </a:r>
            <a:r>
              <a:rPr lang="en-US" sz="2300" dirty="0"/>
              <a:t>the </a:t>
            </a:r>
            <a:r>
              <a:rPr lang="en-US" sz="2300" b="1" i="1" u="sng" dirty="0"/>
              <a:t>date of the first training.</a:t>
            </a:r>
          </a:p>
          <a:p>
            <a:pPr marL="457200" indent="-457200">
              <a:buFont typeface="Arial" panose="020B0604020202020204" pitchFamily="34" charset="0"/>
              <a:buChar char="•"/>
            </a:pPr>
            <a:r>
              <a:rPr lang="en-US" sz="2300" dirty="0"/>
              <a:t>RO should keep </a:t>
            </a:r>
            <a:r>
              <a:rPr lang="en-US" sz="2300" b="1" i="1" u="sng" dirty="0"/>
              <a:t>ready </a:t>
            </a:r>
            <a:r>
              <a:rPr lang="en-US" sz="2300" b="1" i="1" u="sng" dirty="0" smtClean="0"/>
              <a:t>PB or EDC </a:t>
            </a:r>
            <a:r>
              <a:rPr lang="en-US" sz="2300" b="1" dirty="0">
                <a:solidFill>
                  <a:srgbClr val="0070C0"/>
                </a:solidFill>
              </a:rPr>
              <a:t>(in Form 12 B) </a:t>
            </a:r>
            <a:r>
              <a:rPr lang="en-US" sz="2300" dirty="0"/>
              <a:t>, as the case may be, for issue to </a:t>
            </a:r>
            <a:r>
              <a:rPr lang="en-US" sz="2300" dirty="0" smtClean="0"/>
              <a:t>eligible employees </a:t>
            </a:r>
            <a:r>
              <a:rPr lang="en-US" sz="2300" b="1" i="1" u="sng" dirty="0"/>
              <a:t>at the time of training</a:t>
            </a:r>
            <a:r>
              <a:rPr lang="en-US" sz="2300" dirty="0"/>
              <a:t>.</a:t>
            </a:r>
            <a:endParaRPr lang="en-IN" sz="2300" dirty="0"/>
          </a:p>
          <a:p>
            <a:pPr marL="457200" indent="-457200">
              <a:buFont typeface="Arial" panose="020B0604020202020204" pitchFamily="34" charset="0"/>
              <a:buChar char="•"/>
            </a:pPr>
            <a:r>
              <a:rPr lang="en-US" sz="2300" dirty="0"/>
              <a:t>One officer should be deputed by RO for </a:t>
            </a:r>
            <a:r>
              <a:rPr lang="en-US" sz="2300" b="1" i="1" u="sng" dirty="0"/>
              <a:t>issue of PB</a:t>
            </a:r>
            <a:r>
              <a:rPr lang="en-US" sz="2300" dirty="0"/>
              <a:t> and to </a:t>
            </a:r>
            <a:r>
              <a:rPr lang="en-US" sz="2300" b="1" i="1" u="sng" dirty="0"/>
              <a:t>maintain an account</a:t>
            </a:r>
            <a:r>
              <a:rPr lang="en-US" sz="2300" dirty="0"/>
              <a:t> thereof. </a:t>
            </a:r>
          </a:p>
          <a:p>
            <a:pPr marL="457200" indent="-457200">
              <a:buFont typeface="Arial" panose="020B0604020202020204" pitchFamily="34" charset="0"/>
              <a:buChar char="•"/>
            </a:pPr>
            <a:r>
              <a:rPr lang="en-US" sz="2300" dirty="0"/>
              <a:t> PB papers </a:t>
            </a:r>
            <a:r>
              <a:rPr lang="en-US" sz="2300" b="1" i="1" u="sng" dirty="0"/>
              <a:t>not issued </a:t>
            </a:r>
            <a:r>
              <a:rPr lang="en-US" sz="2300" dirty="0"/>
              <a:t>in the </a:t>
            </a:r>
            <a:r>
              <a:rPr lang="en-US" sz="2300" b="1" i="1" u="sng" dirty="0"/>
              <a:t>first </a:t>
            </a:r>
            <a:r>
              <a:rPr lang="en-US" sz="2300" b="1" i="1" u="sng" dirty="0" smtClean="0"/>
              <a:t>training,</a:t>
            </a:r>
            <a:r>
              <a:rPr lang="en-US" sz="2300" dirty="0" smtClean="0"/>
              <a:t> the same </a:t>
            </a:r>
            <a:r>
              <a:rPr lang="en-US" sz="2300" dirty="0"/>
              <a:t>shall be </a:t>
            </a:r>
            <a:r>
              <a:rPr lang="en-US" sz="2300" dirty="0" smtClean="0"/>
              <a:t>issued during </a:t>
            </a:r>
            <a:r>
              <a:rPr lang="en-US" sz="2300" b="1" i="1" u="sng" dirty="0" smtClean="0"/>
              <a:t>subsequent trainings. </a:t>
            </a:r>
            <a:endParaRPr lang="en-IN" sz="2300" b="1" i="1" u="sng" dirty="0"/>
          </a:p>
          <a:p>
            <a:pPr marL="457200" indent="-457200">
              <a:buFont typeface="Arial" panose="020B0604020202020204" pitchFamily="34" charset="0"/>
              <a:buChar char="•"/>
            </a:pPr>
            <a:r>
              <a:rPr lang="en-US" sz="2300" dirty="0"/>
              <a:t>If any official who submits </a:t>
            </a:r>
            <a:r>
              <a:rPr lang="en-US" sz="2300" b="1" dirty="0">
                <a:solidFill>
                  <a:srgbClr val="0070C0"/>
                </a:solidFill>
              </a:rPr>
              <a:t>Form 12</a:t>
            </a:r>
            <a:r>
              <a:rPr lang="en-US" sz="2300" dirty="0"/>
              <a:t> and for whom PB has been prepared </a:t>
            </a:r>
            <a:r>
              <a:rPr lang="en-US" sz="2300" b="1" i="1" u="sng" dirty="0"/>
              <a:t>does not collect</a:t>
            </a:r>
            <a:r>
              <a:rPr lang="en-US" sz="2300" dirty="0"/>
              <a:t> the PB paper personally at the second/subsequent training at the facilitation center, the PB for such person should be dispatched </a:t>
            </a:r>
            <a:r>
              <a:rPr lang="en-US" sz="2300" b="1" i="1" u="sng" dirty="0"/>
              <a:t>by Registered </a:t>
            </a:r>
            <a:r>
              <a:rPr lang="en-US" sz="2300" b="1" i="1" u="sng" dirty="0" smtClean="0"/>
              <a:t>Post </a:t>
            </a:r>
            <a:r>
              <a:rPr lang="en-US" sz="2300" dirty="0"/>
              <a:t>with A/D within 24 hours. </a:t>
            </a:r>
            <a:endParaRPr lang="en-US" sz="2300" dirty="0" smtClean="0"/>
          </a:p>
          <a:p>
            <a:pPr marL="457200" indent="-457200">
              <a:buFont typeface="Arial" panose="020B0604020202020204" pitchFamily="34" charset="0"/>
              <a:buChar char="•"/>
            </a:pPr>
            <a:r>
              <a:rPr lang="en-US" sz="2300" dirty="0" smtClean="0"/>
              <a:t>RO shoul</a:t>
            </a:r>
            <a:r>
              <a:rPr lang="en-US" sz="2300" dirty="0"/>
              <a:t>d</a:t>
            </a:r>
          </a:p>
          <a:p>
            <a:r>
              <a:rPr lang="en-US" sz="2300" b="1" dirty="0" smtClean="0">
                <a:solidFill>
                  <a:srgbClr val="FF3399"/>
                </a:solidFill>
              </a:rPr>
              <a:t>NB 1: </a:t>
            </a:r>
            <a:r>
              <a:rPr lang="en-US" sz="2300" b="1" dirty="0">
                <a:solidFill>
                  <a:srgbClr val="FF3399"/>
                </a:solidFill>
              </a:rPr>
              <a:t>No PB prepared for issue </a:t>
            </a:r>
            <a:r>
              <a:rPr lang="en-US" sz="2300" b="1" dirty="0" smtClean="0">
                <a:solidFill>
                  <a:srgbClr val="FF3399"/>
                </a:solidFill>
              </a:rPr>
              <a:t>should remain unissued </a:t>
            </a:r>
            <a:r>
              <a:rPr lang="en-US" sz="2300" b="1" dirty="0">
                <a:solidFill>
                  <a:srgbClr val="FF3399"/>
                </a:solidFill>
              </a:rPr>
              <a:t>with the RO/any other official</a:t>
            </a:r>
            <a:r>
              <a:rPr lang="en-US" sz="2300" b="1" dirty="0" smtClean="0">
                <a:solidFill>
                  <a:srgbClr val="FF3399"/>
                </a:solidFill>
              </a:rPr>
              <a:t>.</a:t>
            </a:r>
          </a:p>
          <a:p>
            <a:r>
              <a:rPr lang="en-US" sz="2300" b="1" dirty="0" smtClean="0">
                <a:solidFill>
                  <a:srgbClr val="FF3399"/>
                </a:solidFill>
              </a:rPr>
              <a:t>NB 2: The EDC applies only in the case of officials on duty in the same constituency in which they are enrolled</a:t>
            </a:r>
            <a:endParaRPr lang="en-US" sz="2300" b="1" dirty="0">
              <a:solidFill>
                <a:srgbClr val="FF3399"/>
              </a:solidFill>
            </a:endParaRPr>
          </a:p>
        </p:txBody>
      </p:sp>
      <p:sp>
        <p:nvSpPr>
          <p:cNvPr id="5" name="Rectangle 4"/>
          <p:cNvSpPr/>
          <p:nvPr/>
        </p:nvSpPr>
        <p:spPr>
          <a:xfrm>
            <a:off x="10980667" y="6409764"/>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4397"/>
            <a:ext cx="12192000" cy="646331"/>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IN" sz="3600" b="1" dirty="0"/>
              <a:t>Voters on Election Duty - I</a:t>
            </a:r>
            <a:r>
              <a:rPr lang="en-IN" sz="3600" b="1" dirty="0" smtClean="0"/>
              <a:t>ssue </a:t>
            </a:r>
            <a:r>
              <a:rPr lang="en-IN" sz="3600" b="1" dirty="0"/>
              <a:t>of PB – contd</a:t>
            </a:r>
            <a:r>
              <a:rPr lang="en-IN" sz="3600" b="1" dirty="0" smtClean="0"/>
              <a:t>.</a:t>
            </a:r>
            <a:endParaRPr lang="en-IN" sz="3600" b="1" dirty="0"/>
          </a:p>
        </p:txBody>
      </p:sp>
      <p:sp>
        <p:nvSpPr>
          <p:cNvPr id="3" name="Rectangle 2"/>
          <p:cNvSpPr/>
          <p:nvPr/>
        </p:nvSpPr>
        <p:spPr>
          <a:xfrm>
            <a:off x="0" y="800728"/>
            <a:ext cx="12192000" cy="6133859"/>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en-US" sz="2200" b="1" dirty="0" smtClean="0"/>
              <a:t>Facilitation Centers – arrangements to be made: </a:t>
            </a:r>
          </a:p>
          <a:p>
            <a:pPr marL="457200" indent="-457200">
              <a:lnSpc>
                <a:spcPct val="150000"/>
              </a:lnSpc>
              <a:buFont typeface="Wingdings" panose="05000000000000000000" pitchFamily="2" charset="2"/>
              <a:buChar char="§"/>
            </a:pPr>
            <a:r>
              <a:rPr lang="en-US" sz="2200" dirty="0" smtClean="0"/>
              <a:t>Postal </a:t>
            </a:r>
            <a:r>
              <a:rPr lang="en-US" sz="2200" dirty="0"/>
              <a:t>ballot papers shall be distributed to the polling officials </a:t>
            </a:r>
            <a:r>
              <a:rPr lang="en-US" sz="2200" dirty="0" smtClean="0"/>
              <a:t>at </a:t>
            </a:r>
            <a:r>
              <a:rPr lang="en-US" sz="2200" dirty="0"/>
              <a:t>the </a:t>
            </a:r>
            <a:r>
              <a:rPr lang="en-US" sz="2200" b="1" i="1" u="sng" dirty="0"/>
              <a:t>second round</a:t>
            </a:r>
            <a:r>
              <a:rPr lang="en-US" sz="2200" dirty="0"/>
              <a:t> of training after verification of ID.</a:t>
            </a:r>
            <a:endParaRPr lang="en-IN" sz="2200" dirty="0"/>
          </a:p>
          <a:p>
            <a:pPr marL="457200" indent="-457200">
              <a:lnSpc>
                <a:spcPct val="150000"/>
              </a:lnSpc>
              <a:buFont typeface="Wingdings" panose="05000000000000000000" pitchFamily="2" charset="2"/>
              <a:buChar char="§"/>
            </a:pPr>
            <a:r>
              <a:rPr lang="en-US" sz="2200" dirty="0"/>
              <a:t>A </a:t>
            </a:r>
            <a:r>
              <a:rPr lang="en-US" sz="2200" b="1" i="1" u="sng" dirty="0" smtClean="0"/>
              <a:t>Facilitation Centre  </a:t>
            </a:r>
            <a:r>
              <a:rPr lang="en-US" sz="2200" dirty="0" smtClean="0"/>
              <a:t>with </a:t>
            </a:r>
            <a:r>
              <a:rPr lang="en-US" sz="2200" b="1" i="1" u="sng" dirty="0" smtClean="0"/>
              <a:t>Drop Box </a:t>
            </a:r>
            <a:r>
              <a:rPr lang="en-US" sz="2200" dirty="0" smtClean="0"/>
              <a:t>shall </a:t>
            </a:r>
            <a:r>
              <a:rPr lang="en-US" sz="2200" dirty="0"/>
              <a:t>be opened </a:t>
            </a:r>
            <a:r>
              <a:rPr lang="en-US" sz="2200" dirty="0" smtClean="0"/>
              <a:t>for issuing PB, facilitating voting and collection </a:t>
            </a:r>
            <a:r>
              <a:rPr lang="en-US" sz="2200" dirty="0"/>
              <a:t>of PB from polling personnel at the training venue </a:t>
            </a:r>
            <a:r>
              <a:rPr lang="en-US" sz="2200" b="1" i="1" u="sng" dirty="0"/>
              <a:t>during all </a:t>
            </a:r>
            <a:r>
              <a:rPr lang="en-US" sz="2200" dirty="0"/>
              <a:t>training sessions.</a:t>
            </a:r>
            <a:endParaRPr lang="en-IN" sz="2200" dirty="0"/>
          </a:p>
          <a:p>
            <a:pPr marL="457200" indent="-457200">
              <a:lnSpc>
                <a:spcPct val="150000"/>
              </a:lnSpc>
              <a:buFont typeface="Wingdings" panose="05000000000000000000" pitchFamily="2" charset="2"/>
              <a:buChar char="§"/>
            </a:pPr>
            <a:r>
              <a:rPr lang="en-US" sz="2200" dirty="0"/>
              <a:t>One or more </a:t>
            </a:r>
            <a:r>
              <a:rPr lang="en-US" sz="2200" b="1" i="1" u="sng" dirty="0" smtClean="0"/>
              <a:t>Gazetted Officers</a:t>
            </a:r>
            <a:r>
              <a:rPr lang="en-US" sz="2200" dirty="0" smtClean="0"/>
              <a:t>, </a:t>
            </a:r>
            <a:r>
              <a:rPr lang="en-US" sz="2200" dirty="0"/>
              <a:t>depending on requirement, </a:t>
            </a:r>
            <a:r>
              <a:rPr lang="en-US" sz="2200" b="1" i="1" u="sng" dirty="0"/>
              <a:t>shall remain present </a:t>
            </a:r>
            <a:r>
              <a:rPr lang="en-US" sz="2200" dirty="0"/>
              <a:t>at the Facilitation Center for verification/attestation of declaration in </a:t>
            </a:r>
            <a:r>
              <a:rPr lang="en-US" sz="2200" b="1" dirty="0">
                <a:solidFill>
                  <a:srgbClr val="0070C0"/>
                </a:solidFill>
              </a:rPr>
              <a:t>Form 13A.</a:t>
            </a:r>
            <a:endParaRPr lang="en-IN" sz="2200" b="1" dirty="0">
              <a:solidFill>
                <a:srgbClr val="0070C0"/>
              </a:solidFill>
            </a:endParaRPr>
          </a:p>
          <a:p>
            <a:pPr marL="457200" indent="-457200">
              <a:lnSpc>
                <a:spcPct val="150000"/>
              </a:lnSpc>
              <a:buFont typeface="Wingdings" panose="05000000000000000000" pitchFamily="2" charset="2"/>
              <a:buChar char="§"/>
            </a:pPr>
            <a:r>
              <a:rPr lang="en-US" sz="2200" b="1" i="1" u="sng" dirty="0"/>
              <a:t>Separate time </a:t>
            </a:r>
            <a:r>
              <a:rPr lang="en-US" sz="2200" dirty="0"/>
              <a:t>should be allocated in the training </a:t>
            </a:r>
            <a:r>
              <a:rPr lang="en-US" sz="2200" b="1" i="1" u="sng" dirty="0"/>
              <a:t>for explaining </a:t>
            </a:r>
            <a:r>
              <a:rPr lang="en-US" sz="2200" dirty="0"/>
              <a:t>the procedure of marking and depositing of postal ballot papers.</a:t>
            </a:r>
            <a:endParaRPr lang="en-IN" sz="2200" dirty="0"/>
          </a:p>
          <a:p>
            <a:pPr marL="457200" indent="-457200">
              <a:lnSpc>
                <a:spcPct val="150000"/>
              </a:lnSpc>
              <a:buFont typeface="Wingdings" panose="05000000000000000000" pitchFamily="2" charset="2"/>
              <a:buChar char="§"/>
            </a:pPr>
            <a:r>
              <a:rPr lang="en-US" sz="2200" dirty="0"/>
              <a:t>Time should </a:t>
            </a:r>
            <a:r>
              <a:rPr lang="en-US" sz="2200" dirty="0" smtClean="0"/>
              <a:t>be granted during the training, </a:t>
            </a:r>
            <a:r>
              <a:rPr lang="en-US" sz="2200" dirty="0"/>
              <a:t>for employees to fill up declaration in </a:t>
            </a:r>
            <a:r>
              <a:rPr lang="en-US" sz="2200" b="1" dirty="0">
                <a:solidFill>
                  <a:srgbClr val="0070C0"/>
                </a:solidFill>
              </a:rPr>
              <a:t>Form 13A, </a:t>
            </a:r>
            <a:r>
              <a:rPr lang="en-US" sz="2200" dirty="0"/>
              <a:t>verification by </a:t>
            </a:r>
            <a:r>
              <a:rPr lang="en-US" sz="2200" dirty="0" smtClean="0"/>
              <a:t>Gazetted Officer</a:t>
            </a:r>
            <a:r>
              <a:rPr lang="en-US" sz="2200" dirty="0"/>
              <a:t>, marking of postal ballot, and depositing of postal ballot in the </a:t>
            </a:r>
            <a:r>
              <a:rPr lang="en-US" sz="2200" dirty="0" smtClean="0"/>
              <a:t>Drop Box</a:t>
            </a:r>
            <a:r>
              <a:rPr lang="en-US" sz="2200" dirty="0"/>
              <a:t>. </a:t>
            </a:r>
            <a:endParaRPr lang="en-IN" sz="2200" dirty="0"/>
          </a:p>
        </p:txBody>
      </p:sp>
      <p:sp>
        <p:nvSpPr>
          <p:cNvPr id="4" name="Rectangle 3"/>
          <p:cNvSpPr/>
          <p:nvPr/>
        </p:nvSpPr>
        <p:spPr>
          <a:xfrm>
            <a:off x="10980667" y="6409764"/>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17693"/>
            <a:ext cx="12191999" cy="646331"/>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IN" sz="3600" b="1" dirty="0"/>
              <a:t>Voters on Election Duty </a:t>
            </a:r>
            <a:r>
              <a:rPr lang="en-IN" sz="3600" b="1" dirty="0" smtClean="0"/>
              <a:t>– Voting  at Facilitation Centre </a:t>
            </a:r>
            <a:r>
              <a:rPr lang="en-IN" sz="3600" b="1" dirty="0"/>
              <a:t>– </a:t>
            </a:r>
            <a:r>
              <a:rPr lang="en-IN" sz="3600" b="1" dirty="0" smtClean="0"/>
              <a:t>contd.</a:t>
            </a:r>
            <a:endParaRPr lang="en-IN" dirty="0"/>
          </a:p>
        </p:txBody>
      </p:sp>
      <p:sp>
        <p:nvSpPr>
          <p:cNvPr id="3" name="Rectangle 2"/>
          <p:cNvSpPr/>
          <p:nvPr/>
        </p:nvSpPr>
        <p:spPr>
          <a:xfrm>
            <a:off x="1" y="764024"/>
            <a:ext cx="12191999" cy="5755422"/>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300" b="1" dirty="0" smtClean="0"/>
              <a:t>Conduct of PB voting at facilitation center and sealing of Drop Box</a:t>
            </a:r>
          </a:p>
          <a:p>
            <a:pPr marL="457200" indent="-457200" algn="just">
              <a:buFont typeface="Arial" panose="020B0604020202020204" pitchFamily="34" charset="0"/>
              <a:buChar char="•"/>
            </a:pPr>
            <a:r>
              <a:rPr lang="en-US" sz="2300" dirty="0" smtClean="0"/>
              <a:t>Voting </a:t>
            </a:r>
            <a:r>
              <a:rPr lang="en-US" sz="2300" dirty="0"/>
              <a:t>compartments </a:t>
            </a:r>
            <a:r>
              <a:rPr lang="en-US" sz="2300" b="1" i="1" u="sng" dirty="0"/>
              <a:t>similar</a:t>
            </a:r>
            <a:r>
              <a:rPr lang="en-US" sz="2300" dirty="0"/>
              <a:t> to voting compartments in PS shall be </a:t>
            </a:r>
            <a:r>
              <a:rPr lang="en-US" sz="2300" dirty="0" smtClean="0"/>
              <a:t>provided </a:t>
            </a:r>
            <a:r>
              <a:rPr lang="en-US" sz="2300" dirty="0"/>
              <a:t>in each Facilitation Center. </a:t>
            </a:r>
          </a:p>
          <a:p>
            <a:pPr marL="457200" indent="-457200" algn="just">
              <a:buFont typeface="Arial" panose="020B0604020202020204" pitchFamily="34" charset="0"/>
              <a:buChar char="•"/>
            </a:pPr>
            <a:r>
              <a:rPr lang="en-US" sz="2300" dirty="0"/>
              <a:t>This is done so that employees are able to mark their PB in complete </a:t>
            </a:r>
            <a:r>
              <a:rPr lang="en-US" sz="2300" b="1" i="1" u="sng" dirty="0"/>
              <a:t>secrecy</a:t>
            </a:r>
            <a:r>
              <a:rPr lang="en-US" sz="2300" dirty="0"/>
              <a:t>. More than one such voting compartment can be </a:t>
            </a:r>
            <a:r>
              <a:rPr lang="en-US" sz="2300" dirty="0" smtClean="0"/>
              <a:t>provided </a:t>
            </a:r>
            <a:r>
              <a:rPr lang="en-US" sz="2300" dirty="0"/>
              <a:t>if necessary. Arrangement of </a:t>
            </a:r>
            <a:r>
              <a:rPr lang="en-US" sz="2300" b="1" i="1" u="sng" dirty="0"/>
              <a:t>glue/gum</a:t>
            </a:r>
            <a:r>
              <a:rPr lang="en-US" sz="2300" dirty="0"/>
              <a:t> shall also be made to seal the envelopes.</a:t>
            </a:r>
            <a:endParaRPr lang="en-IN" sz="2300" dirty="0"/>
          </a:p>
          <a:p>
            <a:pPr marL="457200" indent="-457200" algn="just">
              <a:buFont typeface="Arial" panose="020B0604020202020204" pitchFamily="34" charset="0"/>
              <a:buChar char="•"/>
            </a:pPr>
            <a:r>
              <a:rPr lang="en-US" sz="2300" dirty="0"/>
              <a:t>A large </a:t>
            </a:r>
            <a:r>
              <a:rPr lang="en-US" sz="2300" b="1" i="1" u="sng" dirty="0"/>
              <a:t>steel trunk </a:t>
            </a:r>
            <a:r>
              <a:rPr lang="en-US" sz="2300" dirty="0"/>
              <a:t>with one opening at the top for casting of PB shall be used as </a:t>
            </a:r>
            <a:r>
              <a:rPr lang="en-US" sz="2300" dirty="0" smtClean="0"/>
              <a:t>Drop Box </a:t>
            </a:r>
            <a:r>
              <a:rPr lang="en-US" sz="2300" dirty="0"/>
              <a:t>at the facilitation center. </a:t>
            </a:r>
            <a:endParaRPr lang="en-IN" sz="2300" dirty="0"/>
          </a:p>
          <a:p>
            <a:pPr marL="457200" indent="-457200">
              <a:buFont typeface="Arial" panose="020B0604020202020204" pitchFamily="34" charset="0"/>
              <a:buChar char="•"/>
            </a:pPr>
            <a:r>
              <a:rPr lang="en-US" sz="2300" b="1" i="1" u="sng" dirty="0"/>
              <a:t>Before</a:t>
            </a:r>
            <a:r>
              <a:rPr lang="en-US" sz="2300" dirty="0"/>
              <a:t> the casting of postal ballots is started the </a:t>
            </a:r>
            <a:r>
              <a:rPr lang="en-US" sz="2300" b="1" i="1" u="sng" dirty="0"/>
              <a:t>empty</a:t>
            </a:r>
            <a:r>
              <a:rPr lang="en-US" sz="2300" dirty="0"/>
              <a:t> </a:t>
            </a:r>
            <a:r>
              <a:rPr lang="en-US" sz="2300" dirty="0" smtClean="0"/>
              <a:t>Drop Box will </a:t>
            </a:r>
            <a:r>
              <a:rPr lang="en-US" sz="2300" dirty="0"/>
              <a:t>be opened and shown to all present. </a:t>
            </a:r>
            <a:endParaRPr lang="en-IN" sz="2300" dirty="0"/>
          </a:p>
          <a:p>
            <a:pPr marL="457200" indent="-457200" algn="just">
              <a:buFont typeface="Arial" panose="020B0604020202020204" pitchFamily="34" charset="0"/>
              <a:buChar char="•"/>
            </a:pPr>
            <a:r>
              <a:rPr lang="en-US" sz="2300" dirty="0"/>
              <a:t>The </a:t>
            </a:r>
            <a:r>
              <a:rPr lang="en-US" sz="2300" dirty="0" smtClean="0"/>
              <a:t>Drop Box </a:t>
            </a:r>
            <a:r>
              <a:rPr lang="en-US" sz="2300" dirty="0"/>
              <a:t>will then be </a:t>
            </a:r>
            <a:r>
              <a:rPr lang="en-US" sz="2300" b="1" i="1" u="sng" dirty="0"/>
              <a:t>sealed</a:t>
            </a:r>
            <a:r>
              <a:rPr lang="en-US" sz="2300" dirty="0"/>
              <a:t> by the officer in-charge of the Facilitation Center. </a:t>
            </a:r>
            <a:endParaRPr lang="en-US" sz="2300" dirty="0" smtClean="0"/>
          </a:p>
          <a:p>
            <a:pPr algn="just"/>
            <a:r>
              <a:rPr lang="en-US" sz="2300" dirty="0" smtClean="0">
                <a:solidFill>
                  <a:srgbClr val="FF3399"/>
                </a:solidFill>
              </a:rPr>
              <a:t>NB: Every </a:t>
            </a:r>
            <a:r>
              <a:rPr lang="en-US" sz="2300" dirty="0">
                <a:solidFill>
                  <a:srgbClr val="FF3399"/>
                </a:solidFill>
              </a:rPr>
              <a:t>voter shall cast his or her PB in the </a:t>
            </a:r>
            <a:r>
              <a:rPr lang="en-US" sz="2300" dirty="0" smtClean="0">
                <a:solidFill>
                  <a:srgbClr val="FF3399"/>
                </a:solidFill>
              </a:rPr>
              <a:t>Drop Box </a:t>
            </a:r>
            <a:r>
              <a:rPr lang="en-US" sz="2300" dirty="0">
                <a:solidFill>
                  <a:srgbClr val="FF3399"/>
                </a:solidFill>
              </a:rPr>
              <a:t>after marking it and sealing it in the envelopes</a:t>
            </a:r>
            <a:r>
              <a:rPr lang="en-US" sz="2300" dirty="0" smtClean="0">
                <a:solidFill>
                  <a:srgbClr val="FF3399"/>
                </a:solidFill>
              </a:rPr>
              <a:t>.</a:t>
            </a:r>
          </a:p>
          <a:p>
            <a:pPr algn="just"/>
            <a:r>
              <a:rPr lang="en-US" sz="2300" dirty="0" smtClean="0">
                <a:solidFill>
                  <a:srgbClr val="FF3399"/>
                </a:solidFill>
              </a:rPr>
              <a:t>NB 2: Candidates are permitted to appoint their agents to watch the voting process, at the facilitation canter. ROs shall intimate the candidates about the schedule of the facilitation </a:t>
            </a:r>
            <a:r>
              <a:rPr lang="en-US" sz="2300" dirty="0" err="1" smtClean="0">
                <a:solidFill>
                  <a:srgbClr val="FF3399"/>
                </a:solidFill>
              </a:rPr>
              <a:t>centre</a:t>
            </a:r>
            <a:r>
              <a:rPr lang="en-US" sz="2300" dirty="0" smtClean="0">
                <a:solidFill>
                  <a:srgbClr val="FF3399"/>
                </a:solidFill>
              </a:rPr>
              <a:t> in advance</a:t>
            </a:r>
            <a:endParaRPr lang="en-IN" sz="2300" dirty="0">
              <a:solidFill>
                <a:srgbClr val="FF3399"/>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371" y="368371"/>
            <a:ext cx="11329259" cy="646331"/>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IN" sz="3600" b="1" dirty="0"/>
              <a:t>Voters on Election Duty – </a:t>
            </a:r>
            <a:r>
              <a:rPr lang="en-US" sz="3600" b="1" dirty="0" smtClean="0"/>
              <a:t>Sorting </a:t>
            </a:r>
            <a:r>
              <a:rPr lang="en-US" sz="3600" b="1" dirty="0"/>
              <a:t>of Postal </a:t>
            </a:r>
            <a:r>
              <a:rPr lang="en-US" sz="3600" b="1" dirty="0" smtClean="0"/>
              <a:t>Ballots</a:t>
            </a:r>
            <a:endParaRPr lang="en-IN" sz="3600" b="1" dirty="0"/>
          </a:p>
        </p:txBody>
      </p:sp>
      <p:sp>
        <p:nvSpPr>
          <p:cNvPr id="3" name="Rectangle 2"/>
          <p:cNvSpPr/>
          <p:nvPr/>
        </p:nvSpPr>
        <p:spPr>
          <a:xfrm>
            <a:off x="1" y="1014702"/>
            <a:ext cx="12191999" cy="5262979"/>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gn="justLow"/>
            <a:r>
              <a:rPr lang="en-US" sz="2800" b="1" dirty="0" smtClean="0"/>
              <a:t>End-of-poll procedure at facilitation center on each day:</a:t>
            </a:r>
          </a:p>
          <a:p>
            <a:pPr marL="457200" indent="-457200" algn="justLow">
              <a:buFont typeface="Arial" panose="020B0604020202020204" pitchFamily="34" charset="0"/>
              <a:buChar char="•"/>
            </a:pPr>
            <a:r>
              <a:rPr lang="en-US" sz="2800" dirty="0" smtClean="0"/>
              <a:t>After </a:t>
            </a:r>
            <a:r>
              <a:rPr lang="en-US" sz="2800" dirty="0"/>
              <a:t>all postal ballots for the day have been cast; the </a:t>
            </a:r>
            <a:r>
              <a:rPr lang="en-US" sz="2800" dirty="0" smtClean="0"/>
              <a:t>drop box </a:t>
            </a:r>
            <a:r>
              <a:rPr lang="en-US" sz="2800" dirty="0"/>
              <a:t>will be opened by the officer in-charge of the Facilitation Center in the presence of the </a:t>
            </a:r>
            <a:r>
              <a:rPr lang="en-US" sz="2800" b="1" i="1" u="sng" dirty="0"/>
              <a:t>representatives of </a:t>
            </a:r>
            <a:r>
              <a:rPr lang="en-US" sz="2800" b="1" i="1" u="sng" dirty="0" smtClean="0"/>
              <a:t>candidates</a:t>
            </a:r>
            <a:r>
              <a:rPr lang="en-US" sz="2800" dirty="0" smtClean="0"/>
              <a:t>, who may be present. </a:t>
            </a:r>
            <a:endParaRPr lang="en-US" sz="2800" dirty="0"/>
          </a:p>
          <a:p>
            <a:pPr algn="justLow"/>
            <a:endParaRPr lang="en-IN" sz="2800" dirty="0"/>
          </a:p>
          <a:p>
            <a:pPr marL="457200" indent="-457200" algn="justLow">
              <a:buFont typeface="Arial" panose="020B0604020202020204" pitchFamily="34" charset="0"/>
              <a:buChar char="•"/>
            </a:pPr>
            <a:r>
              <a:rPr lang="en-US" sz="2800" dirty="0"/>
              <a:t>All the postal ballots will be taken out of the box and the empty box will be shown to the said representatives of political parties.</a:t>
            </a:r>
          </a:p>
          <a:p>
            <a:pPr algn="justLow"/>
            <a:endParaRPr lang="en-IN" sz="2800" dirty="0"/>
          </a:p>
          <a:p>
            <a:pPr marL="457200" indent="-457200" algn="justLow">
              <a:buFont typeface="Arial" panose="020B0604020202020204" pitchFamily="34" charset="0"/>
              <a:buChar char="•"/>
            </a:pPr>
            <a:r>
              <a:rPr lang="en-US" sz="2800" dirty="0"/>
              <a:t>The postal ballot envelops will be sorted Assembly Constituency wise and the number of postal ballot envelopes received for each Assembly Constituency will be entered in a register in </a:t>
            </a:r>
            <a:r>
              <a:rPr lang="en-US" sz="2800" b="1" dirty="0" smtClean="0">
                <a:solidFill>
                  <a:srgbClr val="0070C0"/>
                </a:solidFill>
              </a:rPr>
              <a:t>Format-1 </a:t>
            </a:r>
            <a:r>
              <a:rPr lang="en-US" sz="2800" b="1" dirty="0" smtClean="0">
                <a:solidFill>
                  <a:srgbClr val="FF0000"/>
                </a:solidFill>
              </a:rPr>
              <a:t>(ECI Instruction)</a:t>
            </a:r>
            <a:r>
              <a:rPr lang="en-US" sz="2800" dirty="0" smtClean="0"/>
              <a:t> </a:t>
            </a:r>
            <a:r>
              <a:rPr lang="en-US" sz="2800" dirty="0"/>
              <a:t>to be maintained for this purpose at the facilitation center.</a:t>
            </a:r>
            <a:endParaRPr lang="en-IN" sz="2800" dirty="0"/>
          </a:p>
        </p:txBody>
      </p:sp>
      <p:sp>
        <p:nvSpPr>
          <p:cNvPr id="4" name="Rectangle 3"/>
          <p:cNvSpPr/>
          <p:nvPr/>
        </p:nvSpPr>
        <p:spPr>
          <a:xfrm>
            <a:off x="10980667" y="6409764"/>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1268760"/>
            <a:ext cx="12192000" cy="1224136"/>
          </a:xfrm>
          <a:prstGeom prst="roundRect">
            <a:avLst/>
          </a:prstGeom>
          <a:solidFill>
            <a:srgbClr val="EAEAEA"/>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65" b="1" dirty="0">
                <a:solidFill>
                  <a:srgbClr val="000000"/>
                </a:solidFill>
                <a:latin typeface="Calibri" panose="020F0502020204030204" pitchFamily="34" charset="0"/>
                <a:ea typeface="Calibri" panose="020F0502020204030204" pitchFamily="34" charset="0"/>
                <a:cs typeface="CenturyGothic,Bold"/>
              </a:rPr>
              <a:t> Number and name of the Assembly Constituency::___________________________</a:t>
            </a:r>
            <a:r>
              <a:rPr lang="en-US" sz="1865" dirty="0">
                <a:solidFill>
                  <a:srgbClr val="000000"/>
                </a:solidFill>
                <a:ea typeface="Calibri" panose="020F0502020204030204" pitchFamily="34" charset="0"/>
                <a:cs typeface="CenturyGothic,Bold"/>
              </a:rPr>
              <a:t/>
            </a:r>
            <a:br>
              <a:rPr lang="en-US" sz="1865" dirty="0">
                <a:solidFill>
                  <a:srgbClr val="000000"/>
                </a:solidFill>
                <a:ea typeface="Calibri" panose="020F0502020204030204" pitchFamily="34" charset="0"/>
                <a:cs typeface="CenturyGothic,Bold"/>
              </a:rPr>
            </a:br>
            <a:r>
              <a:rPr lang="en-US" sz="1865" b="1" dirty="0">
                <a:solidFill>
                  <a:srgbClr val="000000"/>
                </a:solidFill>
                <a:latin typeface="Calibri" panose="020F0502020204030204" pitchFamily="34" charset="0"/>
                <a:ea typeface="Calibri" panose="020F0502020204030204" pitchFamily="34" charset="0"/>
                <a:cs typeface="CenturyGothic,Bold"/>
              </a:rPr>
              <a:t>              Date of Training Session at which facilitation </a:t>
            </a:r>
            <a:r>
              <a:rPr lang="en-US" sz="1865" b="1" dirty="0" err="1">
                <a:solidFill>
                  <a:srgbClr val="000000"/>
                </a:solidFill>
                <a:latin typeface="Calibri" panose="020F0502020204030204" pitchFamily="34" charset="0"/>
                <a:ea typeface="Calibri" panose="020F0502020204030204" pitchFamily="34" charset="0"/>
                <a:cs typeface="CenturyGothic,Bold"/>
              </a:rPr>
              <a:t>centre</a:t>
            </a:r>
            <a:r>
              <a:rPr lang="en-US" sz="1865" b="1" dirty="0">
                <a:solidFill>
                  <a:srgbClr val="000000"/>
                </a:solidFill>
                <a:latin typeface="Calibri" panose="020F0502020204030204" pitchFamily="34" charset="0"/>
                <a:ea typeface="Calibri" panose="020F0502020204030204" pitchFamily="34" charset="0"/>
                <a:cs typeface="CenturyGothic,Bold"/>
              </a:rPr>
              <a:t> was provided____________________</a:t>
            </a:r>
            <a:r>
              <a:rPr lang="en-US" sz="1865" dirty="0">
                <a:solidFill>
                  <a:srgbClr val="000000"/>
                </a:solidFill>
                <a:ea typeface="Calibri" panose="020F0502020204030204" pitchFamily="34" charset="0"/>
                <a:cs typeface="CenturyGothic,Bold"/>
              </a:rPr>
              <a:t/>
            </a:r>
            <a:br>
              <a:rPr lang="en-US" sz="1865" dirty="0">
                <a:solidFill>
                  <a:srgbClr val="000000"/>
                </a:solidFill>
                <a:ea typeface="Calibri" panose="020F0502020204030204" pitchFamily="34" charset="0"/>
                <a:cs typeface="CenturyGothic,Bold"/>
              </a:rPr>
            </a:br>
            <a:r>
              <a:rPr lang="en-US" sz="1865" b="1" dirty="0">
                <a:solidFill>
                  <a:srgbClr val="000000"/>
                </a:solidFill>
                <a:latin typeface="Calibri" panose="020F0502020204030204" pitchFamily="34" charset="0"/>
                <a:ea typeface="Calibri" panose="020F0502020204030204" pitchFamily="34" charset="0"/>
                <a:cs typeface="CenturyGothic,Bold"/>
              </a:rPr>
              <a:t>             </a:t>
            </a:r>
            <a:r>
              <a:rPr lang="en-US" sz="1865" i="1" dirty="0">
                <a:solidFill>
                  <a:srgbClr val="000000"/>
                </a:solidFill>
                <a:latin typeface="Calibri" panose="020F0502020204030204" pitchFamily="34" charset="0"/>
                <a:ea typeface="Calibri" panose="020F0502020204030204" pitchFamily="34" charset="0"/>
                <a:cs typeface="CenturyGothic,Bold"/>
              </a:rPr>
              <a:t>(if there are more than one date, information may be maintained separately for each date)</a:t>
            </a:r>
            <a:br>
              <a:rPr lang="en-US" sz="1865" i="1" dirty="0">
                <a:solidFill>
                  <a:srgbClr val="000000"/>
                </a:solidFill>
                <a:latin typeface="Calibri" panose="020F0502020204030204" pitchFamily="34" charset="0"/>
                <a:ea typeface="Calibri" panose="020F0502020204030204" pitchFamily="34" charset="0"/>
                <a:cs typeface="CenturyGothic,Bold"/>
              </a:rPr>
            </a:br>
            <a:r>
              <a:rPr lang="en-US" sz="1865" i="1" dirty="0">
                <a:solidFill>
                  <a:srgbClr val="000000"/>
                </a:solidFill>
                <a:latin typeface="Calibri" panose="020F0502020204030204" pitchFamily="34" charset="0"/>
                <a:ea typeface="Calibri" panose="020F0502020204030204" pitchFamily="34" charset="0"/>
                <a:cs typeface="CenturyGothic,Bold"/>
              </a:rPr>
              <a:t>           </a:t>
            </a:r>
            <a:r>
              <a:rPr lang="en-US" sz="1865" b="1" dirty="0">
                <a:solidFill>
                  <a:srgbClr val="000000"/>
                </a:solidFill>
                <a:latin typeface="Calibri" panose="020F0502020204030204" pitchFamily="34" charset="0"/>
                <a:ea typeface="Calibri" panose="020F0502020204030204" pitchFamily="34" charset="0"/>
                <a:cs typeface="CenturyGothic,Bold"/>
              </a:rPr>
              <a:t>   </a:t>
            </a:r>
            <a:r>
              <a:rPr lang="en-US" sz="1865" b="1" dirty="0" smtClean="0">
                <a:solidFill>
                  <a:srgbClr val="000000"/>
                </a:solidFill>
                <a:latin typeface="Calibri" panose="020F0502020204030204" pitchFamily="34" charset="0"/>
                <a:ea typeface="Calibri" panose="020F0502020204030204" pitchFamily="34" charset="0"/>
                <a:cs typeface="CenturyGothic,Bold"/>
              </a:rPr>
              <a:t>    Place </a:t>
            </a:r>
            <a:r>
              <a:rPr lang="en-US" sz="1865" b="1" dirty="0">
                <a:solidFill>
                  <a:srgbClr val="000000"/>
                </a:solidFill>
                <a:latin typeface="Calibri" panose="020F0502020204030204" pitchFamily="34" charset="0"/>
                <a:ea typeface="Calibri" panose="020F0502020204030204" pitchFamily="34" charset="0"/>
                <a:cs typeface="CenturyGothic,Bold"/>
              </a:rPr>
              <a:t>of facilitation Centre________________________________________________________</a:t>
            </a:r>
            <a:endParaRPr lang="en-IN" sz="1865" dirty="0">
              <a:solidFill>
                <a:srgbClr val="000000"/>
              </a:solidFill>
            </a:endParaRPr>
          </a:p>
        </p:txBody>
      </p:sp>
      <p:graphicFrame>
        <p:nvGraphicFramePr>
          <p:cNvPr id="4" name="Content Placeholder 3"/>
          <p:cNvGraphicFramePr/>
          <p:nvPr/>
        </p:nvGraphicFramePr>
        <p:xfrm>
          <a:off x="0" y="2657949"/>
          <a:ext cx="12192001" cy="3723378"/>
        </p:xfrm>
        <a:graphic>
          <a:graphicData uri="http://schemas.openxmlformats.org/drawingml/2006/table">
            <a:tbl>
              <a:tblPr firstRow="1" bandRow="1">
                <a:tableStyleId>{5C22544A-7EE6-4342-B048-85BDC9FD1C3A}</a:tableStyleId>
              </a:tblPr>
              <a:tblGrid>
                <a:gridCol w="1458872">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667282">
                  <a:extLst>
                    <a:ext uri="{9D8B030D-6E8A-4147-A177-3AD203B41FA5}">
                      <a16:colId xmlns:a16="http://schemas.microsoft.com/office/drawing/2014/main" val="20002"/>
                    </a:ext>
                  </a:extLst>
                </a:gridCol>
                <a:gridCol w="2709333">
                  <a:extLst>
                    <a:ext uri="{9D8B030D-6E8A-4147-A177-3AD203B41FA5}">
                      <a16:colId xmlns:a16="http://schemas.microsoft.com/office/drawing/2014/main" val="20003"/>
                    </a:ext>
                  </a:extLst>
                </a:gridCol>
                <a:gridCol w="2969847">
                  <a:extLst>
                    <a:ext uri="{9D8B030D-6E8A-4147-A177-3AD203B41FA5}">
                      <a16:colId xmlns:a16="http://schemas.microsoft.com/office/drawing/2014/main" val="20004"/>
                    </a:ext>
                  </a:extLst>
                </a:gridCol>
                <a:gridCol w="2032000">
                  <a:extLst>
                    <a:ext uri="{9D8B030D-6E8A-4147-A177-3AD203B41FA5}">
                      <a16:colId xmlns:a16="http://schemas.microsoft.com/office/drawing/2014/main" val="20005"/>
                    </a:ext>
                  </a:extLst>
                </a:gridCol>
              </a:tblGrid>
              <a:tr h="1828800">
                <a:tc>
                  <a:txBody>
                    <a:bodyPr/>
                    <a:lstStyle/>
                    <a:p>
                      <a:pPr marL="3175" marR="0" algn="ctr">
                        <a:spcBef>
                          <a:spcPts val="0"/>
                        </a:spcBef>
                        <a:spcAft>
                          <a:spcPts val="0"/>
                        </a:spcAft>
                      </a:pPr>
                      <a:r>
                        <a:rPr lang="en-US" sz="2400" dirty="0">
                          <a:solidFill>
                            <a:srgbClr val="000000"/>
                          </a:solidFill>
                          <a:effectLst/>
                          <a:latin typeface="Aparajita" pitchFamily="34" charset="0"/>
                          <a:ea typeface="Calibri" panose="020F0502020204030204"/>
                          <a:cs typeface="Aparajita" pitchFamily="34" charset="0"/>
                        </a:rPr>
                        <a:t>Running Sl. No.</a:t>
                      </a:r>
                    </a:p>
                  </a:txBody>
                  <a:tcPr marL="89676" marR="89676" marT="0" marB="0" anchor="ctr"/>
                </a:tc>
                <a:tc>
                  <a:txBody>
                    <a:bodyPr/>
                    <a:lstStyle/>
                    <a:p>
                      <a:pPr marL="0" marR="0" algn="ctr">
                        <a:spcBef>
                          <a:spcPts val="0"/>
                        </a:spcBef>
                        <a:spcAft>
                          <a:spcPts val="0"/>
                        </a:spcAft>
                      </a:pPr>
                      <a:r>
                        <a:rPr lang="en-US" sz="2400" dirty="0">
                          <a:solidFill>
                            <a:srgbClr val="000000"/>
                          </a:solidFill>
                          <a:effectLst/>
                          <a:latin typeface="Aparajita" pitchFamily="34" charset="0"/>
                          <a:ea typeface="Calibri" panose="020F0502020204030204"/>
                          <a:cs typeface="Aparajita" pitchFamily="34" charset="0"/>
                        </a:rPr>
                        <a:t>Part No. of electoral roll</a:t>
                      </a:r>
                    </a:p>
                  </a:txBody>
                  <a:tcPr marL="89676" marR="89676" marT="0" marB="0" anchor="ctr"/>
                </a:tc>
                <a:tc>
                  <a:txBody>
                    <a:bodyPr/>
                    <a:lstStyle/>
                    <a:p>
                      <a:pPr marL="0" marR="0" algn="ctr">
                        <a:lnSpc>
                          <a:spcPct val="115000"/>
                        </a:lnSpc>
                        <a:spcBef>
                          <a:spcPts val="0"/>
                        </a:spcBef>
                        <a:spcAft>
                          <a:spcPts val="0"/>
                        </a:spcAft>
                      </a:pPr>
                      <a:r>
                        <a:rPr lang="en-US" sz="2400" dirty="0">
                          <a:solidFill>
                            <a:srgbClr val="000000"/>
                          </a:solidFill>
                          <a:effectLst/>
                          <a:latin typeface="Aparajita" pitchFamily="34" charset="0"/>
                          <a:cs typeface="Aparajita" pitchFamily="34" charset="0"/>
                        </a:rPr>
                        <a:t>Sl. No. of elector in the electoral roll </a:t>
                      </a:r>
                      <a:endParaRPr lang="en-US" sz="2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spcBef>
                          <a:spcPts val="0"/>
                        </a:spcBef>
                        <a:spcAft>
                          <a:spcPts val="0"/>
                        </a:spcAft>
                      </a:pPr>
                      <a:r>
                        <a:rPr lang="en-US" sz="2400" dirty="0">
                          <a:solidFill>
                            <a:srgbClr val="000000"/>
                          </a:solidFill>
                          <a:effectLst/>
                          <a:latin typeface="Aparajita" pitchFamily="34" charset="0"/>
                          <a:ea typeface="Calibri" panose="020F0502020204030204"/>
                          <a:cs typeface="Aparajita" pitchFamily="34" charset="0"/>
                        </a:rPr>
                        <a:t>Details of the document produced by the elector</a:t>
                      </a:r>
                      <a:r>
                        <a:rPr lang="en-US" sz="2400" baseline="0" dirty="0">
                          <a:solidFill>
                            <a:srgbClr val="000000"/>
                          </a:solidFill>
                          <a:effectLst/>
                          <a:latin typeface="Aparajita" pitchFamily="34" charset="0"/>
                          <a:ea typeface="Calibri" panose="020F0502020204030204"/>
                          <a:cs typeface="Aparajita" pitchFamily="34" charset="0"/>
                        </a:rPr>
                        <a:t> in proof of his / her identification</a:t>
                      </a:r>
                      <a:endParaRPr lang="en-US" sz="2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spcBef>
                          <a:spcPts val="0"/>
                        </a:spcBef>
                        <a:spcAft>
                          <a:spcPts val="0"/>
                        </a:spcAft>
                      </a:pPr>
                      <a:r>
                        <a:rPr lang="en-US" sz="2400" dirty="0">
                          <a:solidFill>
                            <a:srgbClr val="000000"/>
                          </a:solidFill>
                          <a:effectLst/>
                          <a:latin typeface="Aparajita" pitchFamily="34" charset="0"/>
                          <a:ea typeface="Calibri" panose="020F0502020204030204"/>
                          <a:cs typeface="Aparajita" pitchFamily="34" charset="0"/>
                        </a:rPr>
                        <a:t>Signature / </a:t>
                      </a:r>
                      <a:r>
                        <a:rPr lang="en-US" sz="2400" dirty="0" err="1">
                          <a:solidFill>
                            <a:srgbClr val="000000"/>
                          </a:solidFill>
                          <a:effectLst/>
                          <a:latin typeface="Aparajita" pitchFamily="34" charset="0"/>
                          <a:ea typeface="Calibri" panose="020F0502020204030204"/>
                          <a:cs typeface="Aparajita" pitchFamily="34" charset="0"/>
                        </a:rPr>
                        <a:t>T.I</a:t>
                      </a:r>
                      <a:r>
                        <a:rPr lang="en-US" sz="2400" dirty="0">
                          <a:solidFill>
                            <a:srgbClr val="000000"/>
                          </a:solidFill>
                          <a:effectLst/>
                          <a:latin typeface="Aparajita" pitchFamily="34" charset="0"/>
                          <a:ea typeface="Calibri" panose="020F0502020204030204"/>
                          <a:cs typeface="Aparajita" pitchFamily="34" charset="0"/>
                        </a:rPr>
                        <a:t>. of elector</a:t>
                      </a:r>
                    </a:p>
                  </a:txBody>
                  <a:tcPr marL="89676" marR="89676" marT="0" marB="0" anchor="ctr"/>
                </a:tc>
                <a:tc>
                  <a:txBody>
                    <a:bodyPr/>
                    <a:lstStyle/>
                    <a:p>
                      <a:pPr marL="0" marR="0" algn="ctr">
                        <a:lnSpc>
                          <a:spcPct val="115000"/>
                        </a:lnSpc>
                        <a:spcBef>
                          <a:spcPts val="0"/>
                        </a:spcBef>
                        <a:spcAft>
                          <a:spcPts val="0"/>
                        </a:spcAft>
                      </a:pPr>
                      <a:r>
                        <a:rPr lang="en-US" sz="2400" dirty="0">
                          <a:solidFill>
                            <a:srgbClr val="000000"/>
                          </a:solidFill>
                          <a:effectLst/>
                          <a:latin typeface="Aparajita" pitchFamily="34" charset="0"/>
                          <a:cs typeface="Aparajita" pitchFamily="34" charset="0"/>
                        </a:rPr>
                        <a:t>Remarks </a:t>
                      </a:r>
                      <a:endParaRPr lang="en-US" sz="2400" dirty="0">
                        <a:solidFill>
                          <a:srgbClr val="000000"/>
                        </a:solidFill>
                        <a:effectLst/>
                        <a:latin typeface="Aparajita" pitchFamily="34" charset="0"/>
                        <a:ea typeface="Calibri" panose="020F0502020204030204"/>
                        <a:cs typeface="Aparajita" pitchFamily="34" charset="0"/>
                      </a:endParaRPr>
                    </a:p>
                  </a:txBody>
                  <a:tcPr marL="89676" marR="89676" marT="0" marB="0" anchor="ctr"/>
                </a:tc>
                <a:extLst>
                  <a:ext uri="{0D108BD9-81ED-4DB2-BD59-A6C34878D82A}">
                    <a16:rowId xmlns:a16="http://schemas.microsoft.com/office/drawing/2014/main" val="10000"/>
                  </a:ext>
                </a:extLst>
              </a:tr>
              <a:tr h="315763">
                <a:tc>
                  <a:txBody>
                    <a:bodyPr/>
                    <a:lstStyle/>
                    <a:p>
                      <a:pPr marL="0" marR="0" algn="ctr">
                        <a:spcBef>
                          <a:spcPts val="0"/>
                        </a:spcBef>
                        <a:spcAft>
                          <a:spcPts val="0"/>
                        </a:spcAft>
                      </a:pPr>
                      <a:r>
                        <a:rPr lang="en-US" sz="1400" dirty="0">
                          <a:solidFill>
                            <a:srgbClr val="000000"/>
                          </a:solidFill>
                          <a:effectLst/>
                          <a:latin typeface="Aparajita" pitchFamily="34" charset="0"/>
                          <a:cs typeface="Aparajita" pitchFamily="34" charset="0"/>
                        </a:rPr>
                        <a:t>1</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ea typeface="Calibri" panose="020F0502020204030204"/>
                          <a:cs typeface="Aparajita" pitchFamily="34" charset="0"/>
                        </a:rPr>
                        <a:t>2</a:t>
                      </a: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3</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4</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5</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6</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extLst>
                  <a:ext uri="{0D108BD9-81ED-4DB2-BD59-A6C34878D82A}">
                    <a16:rowId xmlns:a16="http://schemas.microsoft.com/office/drawing/2014/main" val="10001"/>
                  </a:ext>
                </a:extLst>
              </a:tr>
              <a:tr h="315763">
                <a:tc>
                  <a:txBody>
                    <a:bodyPr/>
                    <a:lstStyle/>
                    <a:p>
                      <a:pPr marL="0" marR="0" algn="ctr">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extLst>
                  <a:ext uri="{0D108BD9-81ED-4DB2-BD59-A6C34878D82A}">
                    <a16:rowId xmlns:a16="http://schemas.microsoft.com/office/drawing/2014/main" val="10002"/>
                  </a:ext>
                </a:extLst>
              </a:tr>
              <a:tr h="315763">
                <a:tc>
                  <a:txBody>
                    <a:bodyPr/>
                    <a:lstStyle/>
                    <a:p>
                      <a:pPr marL="0" marR="0" algn="ctr">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extLst>
                  <a:ext uri="{0D108BD9-81ED-4DB2-BD59-A6C34878D82A}">
                    <a16:rowId xmlns:a16="http://schemas.microsoft.com/office/drawing/2014/main" val="10003"/>
                  </a:ext>
                </a:extLst>
              </a:tr>
              <a:tr h="315763">
                <a:tc>
                  <a:txBody>
                    <a:bodyPr/>
                    <a:lstStyle/>
                    <a:p>
                      <a:pPr marL="0" marR="0" algn="ctr">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extLst>
                  <a:ext uri="{0D108BD9-81ED-4DB2-BD59-A6C34878D82A}">
                    <a16:rowId xmlns:a16="http://schemas.microsoft.com/office/drawing/2014/main" val="10004"/>
                  </a:ext>
                </a:extLst>
              </a:tr>
              <a:tr h="315763">
                <a:tc>
                  <a:txBody>
                    <a:bodyPr/>
                    <a:lstStyle/>
                    <a:p>
                      <a:pPr marL="0" marR="0" algn="ctr">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extLst>
                  <a:ext uri="{0D108BD9-81ED-4DB2-BD59-A6C34878D82A}">
                    <a16:rowId xmlns:a16="http://schemas.microsoft.com/office/drawing/2014/main" val="10005"/>
                  </a:ext>
                </a:extLst>
              </a:tr>
              <a:tr h="315763">
                <a:tc>
                  <a:txBody>
                    <a:bodyPr/>
                    <a:lstStyle/>
                    <a:p>
                      <a:pPr marL="0" marR="0" algn="ctr">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89676" marR="89676" marT="0" marB="0" anchor="ctr"/>
                </a:tc>
                <a:extLst>
                  <a:ext uri="{0D108BD9-81ED-4DB2-BD59-A6C34878D82A}">
                    <a16:rowId xmlns:a16="http://schemas.microsoft.com/office/drawing/2014/main" val="10006"/>
                  </a:ext>
                </a:extLst>
              </a:tr>
            </a:tbl>
          </a:graphicData>
        </a:graphic>
      </p:graphicFrame>
      <p:sp>
        <p:nvSpPr>
          <p:cNvPr id="5" name="Rectangle 4"/>
          <p:cNvSpPr/>
          <p:nvPr/>
        </p:nvSpPr>
        <p:spPr>
          <a:xfrm>
            <a:off x="161925" y="216737"/>
            <a:ext cx="12030075" cy="892552"/>
          </a:xfrm>
          <a:prstGeom prst="rect">
            <a:avLst/>
          </a:prstGeom>
        </p:spPr>
        <p:txBody>
          <a:bodyPr wrap="square">
            <a:spAutoFit/>
          </a:bodyPr>
          <a:lstStyle/>
          <a:p>
            <a:pPr algn="ctr"/>
            <a:r>
              <a:rPr lang="en-US" sz="2600" b="1" u="none" dirty="0" smtClean="0">
                <a:solidFill>
                  <a:srgbClr val="0070C0"/>
                </a:solidFill>
              </a:rPr>
              <a:t>Format-1: </a:t>
            </a:r>
          </a:p>
          <a:p>
            <a:pPr algn="ctr"/>
            <a:r>
              <a:rPr lang="en-US" sz="2600" b="1" u="none" dirty="0" smtClean="0"/>
              <a:t>Account </a:t>
            </a:r>
            <a:r>
              <a:rPr lang="en-US" sz="2600" b="1" u="none" dirty="0"/>
              <a:t>Register Of Postal Ballot Papers Issued </a:t>
            </a:r>
            <a:r>
              <a:rPr lang="en-US" sz="2600" b="1" dirty="0" smtClean="0"/>
              <a:t>to</a:t>
            </a:r>
            <a:r>
              <a:rPr lang="en-US" sz="2600" b="1" u="none" dirty="0" smtClean="0"/>
              <a:t> </a:t>
            </a:r>
            <a:r>
              <a:rPr lang="en-US" sz="2600" b="1" u="none" dirty="0"/>
              <a:t>Persons Drafted For Election </a:t>
            </a:r>
            <a:r>
              <a:rPr lang="en-US" sz="2600" b="1" u="none" dirty="0" smtClean="0"/>
              <a:t>Duty</a:t>
            </a:r>
            <a:endParaRPr lang="en-US" sz="2600" b="1" u="none" dirty="0"/>
          </a:p>
        </p:txBody>
      </p:sp>
      <p:sp>
        <p:nvSpPr>
          <p:cNvPr id="6" name="Rectangle 5"/>
          <p:cNvSpPr/>
          <p:nvPr/>
        </p:nvSpPr>
        <p:spPr>
          <a:xfrm>
            <a:off x="10980667" y="6409764"/>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extLst>
      <p:ext uri="{BB962C8B-B14F-4D97-AF65-F5344CB8AC3E}">
        <p14:creationId xmlns:p14="http://schemas.microsoft.com/office/powerpoint/2010/main" val="3766485011"/>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370" y="113823"/>
            <a:ext cx="11329259" cy="646331"/>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IN" sz="3600" b="1" dirty="0"/>
              <a:t>Voters on Election Duty – </a:t>
            </a:r>
            <a:r>
              <a:rPr lang="en-US" sz="3600" b="1" dirty="0"/>
              <a:t>Sorting of Postal </a:t>
            </a:r>
            <a:r>
              <a:rPr lang="en-US" sz="3600" b="1" dirty="0" smtClean="0"/>
              <a:t>Ballots – contd.</a:t>
            </a:r>
            <a:endParaRPr lang="en-IN" sz="3600" b="1" dirty="0"/>
          </a:p>
        </p:txBody>
      </p:sp>
      <p:sp>
        <p:nvSpPr>
          <p:cNvPr id="3" name="Rectangle 2"/>
          <p:cNvSpPr/>
          <p:nvPr/>
        </p:nvSpPr>
        <p:spPr>
          <a:xfrm>
            <a:off x="0" y="760154"/>
            <a:ext cx="12192000" cy="5842497"/>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en-US" sz="2800" b="1" dirty="0" smtClean="0"/>
              <a:t>AC-wise sorting of polled PBs and dispatch to ROs </a:t>
            </a:r>
          </a:p>
          <a:p>
            <a:pPr marL="457200" indent="-457200">
              <a:lnSpc>
                <a:spcPct val="150000"/>
              </a:lnSpc>
              <a:buFont typeface="Wingdings" panose="05000000000000000000" pitchFamily="2" charset="2"/>
              <a:buChar char="§"/>
            </a:pPr>
            <a:r>
              <a:rPr lang="en-US" sz="2800" dirty="0" smtClean="0"/>
              <a:t>Representatives </a:t>
            </a:r>
            <a:r>
              <a:rPr lang="en-US" sz="2800" dirty="0"/>
              <a:t>of </a:t>
            </a:r>
            <a:r>
              <a:rPr lang="en-US" sz="2800" dirty="0" smtClean="0"/>
              <a:t>candidates present </a:t>
            </a:r>
            <a:r>
              <a:rPr lang="en-US" sz="2800" dirty="0"/>
              <a:t>will be requested to put their signatures on the register and will be given a copy of the relevant pages of the register. </a:t>
            </a:r>
            <a:endParaRPr lang="en-IN" sz="2800" dirty="0"/>
          </a:p>
          <a:p>
            <a:pPr marL="457200" indent="-457200" algn="just">
              <a:lnSpc>
                <a:spcPct val="150000"/>
              </a:lnSpc>
              <a:buFont typeface="Wingdings" panose="05000000000000000000" pitchFamily="2" charset="2"/>
              <a:buChar char="§"/>
            </a:pPr>
            <a:r>
              <a:rPr lang="en-US" sz="2800" dirty="0"/>
              <a:t>All postal ballot envelopes for one </a:t>
            </a:r>
            <a:r>
              <a:rPr lang="en-US" sz="2800" dirty="0" smtClean="0"/>
              <a:t>AC will </a:t>
            </a:r>
            <a:r>
              <a:rPr lang="en-US" sz="2800" dirty="0"/>
              <a:t>be kept in a </a:t>
            </a:r>
            <a:r>
              <a:rPr lang="en-US" sz="2800" b="1" i="1" u="sng" dirty="0"/>
              <a:t>large envelope</a:t>
            </a:r>
            <a:r>
              <a:rPr lang="en-US" sz="2800" dirty="0"/>
              <a:t> meant for that </a:t>
            </a:r>
            <a:r>
              <a:rPr lang="en-US" sz="2800" dirty="0" smtClean="0"/>
              <a:t>AC. </a:t>
            </a:r>
            <a:r>
              <a:rPr lang="en-US" sz="2800" dirty="0"/>
              <a:t>The name of the Facilitation Centre, the date of Facilitation and the number of </a:t>
            </a:r>
            <a:r>
              <a:rPr lang="en-US" sz="2800" dirty="0" smtClean="0"/>
              <a:t>PBs </a:t>
            </a:r>
            <a:r>
              <a:rPr lang="en-US" sz="2800" dirty="0"/>
              <a:t>contained therein will be clearly written on this envelope.</a:t>
            </a:r>
            <a:endParaRPr lang="en-IN" sz="2800" dirty="0"/>
          </a:p>
          <a:p>
            <a:pPr marL="457200" indent="-457200" algn="just">
              <a:lnSpc>
                <a:spcPct val="150000"/>
              </a:lnSpc>
              <a:buFont typeface="Wingdings" panose="05000000000000000000" pitchFamily="2" charset="2"/>
              <a:buChar char="§"/>
            </a:pPr>
            <a:r>
              <a:rPr lang="en-US" sz="2800" dirty="0"/>
              <a:t>This envelope will then be </a:t>
            </a:r>
            <a:r>
              <a:rPr lang="en-US" sz="2800" b="1" i="1" u="sng" dirty="0"/>
              <a:t>sent to </a:t>
            </a:r>
            <a:r>
              <a:rPr lang="en-US" sz="2800" b="1" i="1" u="sng" dirty="0" smtClean="0"/>
              <a:t>RO</a:t>
            </a:r>
            <a:r>
              <a:rPr lang="en-US" sz="2800" dirty="0" smtClean="0"/>
              <a:t> of </a:t>
            </a:r>
            <a:r>
              <a:rPr lang="en-US" sz="2800" dirty="0"/>
              <a:t>the concerned </a:t>
            </a:r>
            <a:r>
              <a:rPr lang="en-US" sz="2800" dirty="0" smtClean="0"/>
              <a:t>AC along </a:t>
            </a:r>
            <a:r>
              <a:rPr lang="en-US" sz="2800" dirty="0"/>
              <a:t>with a copy of the relevant pages of the register through </a:t>
            </a:r>
            <a:r>
              <a:rPr lang="en-US" sz="2800" b="1" i="1" u="sng" dirty="0"/>
              <a:t>special messenger </a:t>
            </a:r>
            <a:r>
              <a:rPr lang="en-US" sz="2800" dirty="0"/>
              <a:t>appointed by RO for this purpose not below the rank of Deputy Tehsildar.</a:t>
            </a:r>
            <a:endParaRPr lang="en-IN" sz="2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5238"/>
            <a:ext cx="12191999" cy="646331"/>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IN" sz="3600" b="1" dirty="0"/>
              <a:t>Voters on Election Duty – </a:t>
            </a:r>
            <a:r>
              <a:rPr lang="en-US" sz="3600" b="1" dirty="0" smtClean="0"/>
              <a:t>PB for </a:t>
            </a:r>
            <a:r>
              <a:rPr lang="en-US" sz="3600" b="1" dirty="0"/>
              <a:t>Police Personnel on Poll </a:t>
            </a:r>
            <a:r>
              <a:rPr lang="en-US" sz="3600" b="1" dirty="0" smtClean="0"/>
              <a:t>Duty </a:t>
            </a:r>
            <a:endParaRPr lang="en-IN" sz="3600" b="1" dirty="0"/>
          </a:p>
        </p:txBody>
      </p:sp>
      <p:sp>
        <p:nvSpPr>
          <p:cNvPr id="3" name="Rectangle 2"/>
          <p:cNvSpPr/>
          <p:nvPr/>
        </p:nvSpPr>
        <p:spPr>
          <a:xfrm>
            <a:off x="1" y="1524000"/>
            <a:ext cx="12191998" cy="3539430"/>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800" b="1" dirty="0" smtClean="0"/>
              <a:t>Legal Provisions regarding police personnel on poll-duty</a:t>
            </a:r>
            <a:r>
              <a:rPr lang="en-US" sz="2800" dirty="0" smtClean="0"/>
              <a:t>:</a:t>
            </a:r>
          </a:p>
          <a:p>
            <a:pPr marL="609600" indent="-609600" algn="just">
              <a:buFont typeface="Arial" panose="020B0604020202020204" pitchFamily="34" charset="0"/>
              <a:buChar char="•"/>
            </a:pPr>
            <a:r>
              <a:rPr lang="en-US" sz="2800" dirty="0" smtClean="0"/>
              <a:t>During </a:t>
            </a:r>
            <a:r>
              <a:rPr lang="en-US" sz="2800" dirty="0"/>
              <a:t>election period, all police </a:t>
            </a:r>
            <a:r>
              <a:rPr lang="en-US" sz="2800" dirty="0" smtClean="0"/>
              <a:t>personnel of the State, from </a:t>
            </a:r>
            <a:r>
              <a:rPr lang="en-US" sz="2800" dirty="0"/>
              <a:t>constable to DGP, are notified under </a:t>
            </a:r>
            <a:r>
              <a:rPr lang="en-US" sz="2800" b="1" dirty="0" smtClean="0">
                <a:solidFill>
                  <a:srgbClr val="FF0000"/>
                </a:solidFill>
              </a:rPr>
              <a:t>S 28A RPA, </a:t>
            </a:r>
            <a:r>
              <a:rPr lang="en-US" sz="2800" b="1" dirty="0">
                <a:solidFill>
                  <a:srgbClr val="FF0000"/>
                </a:solidFill>
              </a:rPr>
              <a:t>1951</a:t>
            </a:r>
            <a:r>
              <a:rPr lang="en-US" sz="2800" dirty="0"/>
              <a:t> as </a:t>
            </a:r>
            <a:r>
              <a:rPr lang="en-US" sz="2800" dirty="0" smtClean="0"/>
              <a:t>on deemed </a:t>
            </a:r>
            <a:r>
              <a:rPr lang="en-US" sz="2800" dirty="0"/>
              <a:t>deputation to ECI. Therefore, </a:t>
            </a:r>
            <a:r>
              <a:rPr lang="en-US" sz="2800" dirty="0" smtClean="0"/>
              <a:t>all </a:t>
            </a:r>
            <a:r>
              <a:rPr lang="en-US" sz="2800" dirty="0"/>
              <a:t>police personnel, except those on leave during the election period, are treated as personnel on election duty and hence entitled to vote by PB.</a:t>
            </a:r>
          </a:p>
          <a:p>
            <a:pPr algn="just"/>
            <a:endParaRPr lang="en-IN" sz="2800" dirty="0"/>
          </a:p>
          <a:p>
            <a:pPr marL="609600" indent="-609600">
              <a:buFont typeface="Arial" panose="020B0604020202020204" pitchFamily="34" charset="0"/>
              <a:buChar char="•"/>
            </a:pPr>
            <a:r>
              <a:rPr lang="en-US" sz="2800" dirty="0"/>
              <a:t>Have to submit application in </a:t>
            </a:r>
            <a:r>
              <a:rPr lang="en-US" sz="2800" b="1" dirty="0">
                <a:solidFill>
                  <a:srgbClr val="0070C0"/>
                </a:solidFill>
              </a:rPr>
              <a:t>Form-12</a:t>
            </a:r>
            <a:r>
              <a:rPr lang="en-US" sz="2800" dirty="0"/>
              <a:t> for availing the facility of PB. </a:t>
            </a:r>
            <a:endParaRPr lang="en-IN" sz="2800" dirty="0"/>
          </a:p>
        </p:txBody>
      </p:sp>
      <p:sp>
        <p:nvSpPr>
          <p:cNvPr id="4" name="Rectangle 3"/>
          <p:cNvSpPr/>
          <p:nvPr/>
        </p:nvSpPr>
        <p:spPr>
          <a:xfrm>
            <a:off x="10980667" y="6409764"/>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9342"/>
            <a:ext cx="12191999" cy="584775"/>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IN" sz="3200" b="1" dirty="0"/>
              <a:t>Voters on Election Duty – </a:t>
            </a:r>
            <a:r>
              <a:rPr lang="en-US" sz="3200" b="1" dirty="0"/>
              <a:t>PB for Police Personnel on Poll </a:t>
            </a:r>
            <a:r>
              <a:rPr lang="en-US" sz="3200" b="1" dirty="0" smtClean="0"/>
              <a:t>Duty – contd.</a:t>
            </a:r>
            <a:endParaRPr lang="en-IN" sz="3200" b="1" dirty="0"/>
          </a:p>
        </p:txBody>
      </p:sp>
      <p:sp>
        <p:nvSpPr>
          <p:cNvPr id="3" name="Rectangle 2"/>
          <p:cNvSpPr/>
          <p:nvPr/>
        </p:nvSpPr>
        <p:spPr>
          <a:xfrm>
            <a:off x="1" y="950338"/>
            <a:ext cx="12191999" cy="5262979"/>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800" b="1" dirty="0" smtClean="0"/>
              <a:t>Arrangements to facilitate PB voting by police personnel:</a:t>
            </a:r>
          </a:p>
          <a:p>
            <a:pPr marL="609600" indent="-609600" algn="just">
              <a:buFont typeface="Arial" panose="020B0604020202020204" pitchFamily="34" charset="0"/>
              <a:buChar char="•"/>
            </a:pPr>
            <a:r>
              <a:rPr lang="en-US" sz="2800" dirty="0" smtClean="0"/>
              <a:t>RO </a:t>
            </a:r>
            <a:r>
              <a:rPr lang="en-US" sz="2800" dirty="0"/>
              <a:t>to ensure issue of PB </a:t>
            </a:r>
            <a:r>
              <a:rPr lang="en-US" sz="2800" dirty="0" smtClean="0"/>
              <a:t>to </a:t>
            </a:r>
            <a:r>
              <a:rPr lang="en-US" sz="2800" dirty="0"/>
              <a:t>all police personnel whose application in </a:t>
            </a:r>
            <a:r>
              <a:rPr lang="en-US" sz="2800" b="1" dirty="0">
                <a:solidFill>
                  <a:srgbClr val="0070C0"/>
                </a:solidFill>
              </a:rPr>
              <a:t>Form-12</a:t>
            </a:r>
            <a:r>
              <a:rPr lang="en-US" sz="2800" dirty="0"/>
              <a:t> are received in time through SP. This can be combined with </a:t>
            </a:r>
            <a:r>
              <a:rPr lang="en-US" sz="2800" b="1" i="1" u="sng" dirty="0"/>
              <a:t>training</a:t>
            </a:r>
            <a:r>
              <a:rPr lang="en-US" sz="2800" dirty="0"/>
              <a:t> of police o</a:t>
            </a:r>
            <a:r>
              <a:rPr lang="en-US" sz="2800" dirty="0" smtClean="0"/>
              <a:t>fficials </a:t>
            </a:r>
            <a:r>
              <a:rPr lang="en-US" sz="2800" dirty="0"/>
              <a:t>on poll duty.</a:t>
            </a:r>
            <a:endParaRPr lang="en-IN" sz="2800" dirty="0"/>
          </a:p>
          <a:p>
            <a:pPr marL="609600" indent="-609600">
              <a:buFont typeface="Arial" panose="020B0604020202020204" pitchFamily="34" charset="0"/>
              <a:buChar char="•"/>
            </a:pPr>
            <a:r>
              <a:rPr lang="en-US" sz="2800" dirty="0"/>
              <a:t>SP should then organize a </a:t>
            </a:r>
            <a:r>
              <a:rPr lang="en-US" sz="2800" b="1" i="1" u="sng" dirty="0"/>
              <a:t>special Facilitation Camp </a:t>
            </a:r>
            <a:r>
              <a:rPr lang="en-US" sz="2800" dirty="0"/>
              <a:t>for police officers on poll duty for casting postal ballots.</a:t>
            </a:r>
            <a:endParaRPr lang="en-IN" sz="2800" dirty="0"/>
          </a:p>
          <a:p>
            <a:pPr marL="609600" indent="-609600">
              <a:buFont typeface="Arial" panose="020B0604020202020204" pitchFamily="34" charset="0"/>
              <a:buChar char="•"/>
            </a:pPr>
            <a:r>
              <a:rPr lang="en-US" sz="2800" dirty="0"/>
              <a:t>One </a:t>
            </a:r>
            <a:r>
              <a:rPr lang="en-US" sz="2800" dirty="0" smtClean="0"/>
              <a:t>Gazetted </a:t>
            </a:r>
            <a:r>
              <a:rPr lang="en-US" sz="2800" dirty="0"/>
              <a:t>officer should be deputed for attestation of the Form of Declaration in </a:t>
            </a:r>
            <a:r>
              <a:rPr lang="en-US" sz="2800" b="1" dirty="0">
                <a:solidFill>
                  <a:srgbClr val="0070C0"/>
                </a:solidFill>
              </a:rPr>
              <a:t>Form-13A</a:t>
            </a:r>
            <a:r>
              <a:rPr lang="en-US" sz="2800" dirty="0"/>
              <a:t> made by elector to whom PB is issued.</a:t>
            </a:r>
            <a:endParaRPr lang="en-IN" sz="2800" dirty="0"/>
          </a:p>
          <a:p>
            <a:pPr marL="609600" indent="-609600">
              <a:buFont typeface="Arial" panose="020B0604020202020204" pitchFamily="34" charset="0"/>
              <a:buChar char="•"/>
            </a:pPr>
            <a:r>
              <a:rPr lang="en-US" sz="2800" dirty="0"/>
              <a:t>Register should be maintained to keep correct account of PBs issued. </a:t>
            </a:r>
            <a:endParaRPr lang="en-IN" sz="2800" dirty="0"/>
          </a:p>
          <a:p>
            <a:pPr marL="609600" indent="-609600">
              <a:buFont typeface="Arial" panose="020B0604020202020204" pitchFamily="34" charset="0"/>
              <a:buChar char="•"/>
            </a:pPr>
            <a:r>
              <a:rPr lang="en-US" sz="2800" dirty="0"/>
              <a:t>A </a:t>
            </a:r>
            <a:r>
              <a:rPr lang="en-US" sz="2800" b="1" i="1" u="sng" dirty="0" smtClean="0"/>
              <a:t>drop </a:t>
            </a:r>
            <a:r>
              <a:rPr lang="en-US" sz="2800" b="1" i="1" u="sng" dirty="0"/>
              <a:t>box </a:t>
            </a:r>
            <a:r>
              <a:rPr lang="en-US" sz="2800" dirty="0"/>
              <a:t>shall be kept at the Facilitation Camp and police officers who have been issued postal ballot should be told to deposit postal ballot in this box after marking them.</a:t>
            </a:r>
            <a:endParaRPr lang="en-IN" sz="2800" dirty="0"/>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2944"/>
            <a:ext cx="12191999" cy="523220"/>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IN" sz="2800" b="1" dirty="0"/>
              <a:t>Voters on Election Duty – </a:t>
            </a:r>
            <a:r>
              <a:rPr lang="en-US" sz="2800" b="1" dirty="0" smtClean="0"/>
              <a:t>Postal </a:t>
            </a:r>
            <a:r>
              <a:rPr lang="en-US" sz="2800" b="1" dirty="0"/>
              <a:t>Ballot for Drivers/ </a:t>
            </a:r>
            <a:r>
              <a:rPr lang="en-US" sz="2800" b="1" dirty="0" smtClean="0"/>
              <a:t>Conductors/Cleaners</a:t>
            </a:r>
            <a:endParaRPr lang="en-IN" sz="2800" b="1" dirty="0"/>
          </a:p>
        </p:txBody>
      </p:sp>
      <p:sp>
        <p:nvSpPr>
          <p:cNvPr id="3" name="Rectangle 2"/>
          <p:cNvSpPr/>
          <p:nvPr/>
        </p:nvSpPr>
        <p:spPr>
          <a:xfrm>
            <a:off x="2" y="736164"/>
            <a:ext cx="12191998" cy="5539978"/>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000" b="1" dirty="0"/>
              <a:t>Nodal Officer to facilitate application for Postal Ballot for Drivers/ </a:t>
            </a:r>
            <a:r>
              <a:rPr lang="en-US" sz="2000" b="1" dirty="0" smtClean="0"/>
              <a:t>Conductors/Cleaners</a:t>
            </a:r>
            <a:r>
              <a:rPr lang="en-US" sz="2400" b="1" i="1" u="sng" dirty="0" smtClean="0"/>
              <a:t> </a:t>
            </a:r>
            <a:endParaRPr lang="en-US" sz="2400" dirty="0" smtClean="0"/>
          </a:p>
          <a:p>
            <a:pPr marL="457200" indent="-457200">
              <a:lnSpc>
                <a:spcPct val="150000"/>
              </a:lnSpc>
              <a:buFont typeface="Arial" panose="020B0604020202020204" pitchFamily="34" charset="0"/>
              <a:buChar char="•"/>
            </a:pPr>
            <a:r>
              <a:rPr lang="en-US" sz="2000" dirty="0" smtClean="0"/>
              <a:t>DEO </a:t>
            </a:r>
            <a:r>
              <a:rPr lang="en-US" sz="2000" dirty="0"/>
              <a:t>to appoint a </a:t>
            </a:r>
            <a:r>
              <a:rPr lang="en-US" sz="2000" b="1" i="1" u="sng" dirty="0"/>
              <a:t>Nodal Officer </a:t>
            </a:r>
            <a:r>
              <a:rPr lang="en-US" sz="2000" dirty="0" smtClean="0"/>
              <a:t>for </a:t>
            </a:r>
            <a:r>
              <a:rPr lang="en-US" sz="2000" dirty="0"/>
              <a:t>requisitioning of vehicles for poll duty. It shall be the duty of the Nodal Officer to </a:t>
            </a:r>
            <a:r>
              <a:rPr lang="en-US" sz="2000" b="1" i="1" u="sng" dirty="0"/>
              <a:t>collect</a:t>
            </a:r>
            <a:r>
              <a:rPr lang="en-IN" sz="2000" b="1" i="1" u="sng" dirty="0"/>
              <a:t> </a:t>
            </a:r>
            <a:r>
              <a:rPr lang="en-US" sz="2000" b="1" i="1" u="sng" dirty="0"/>
              <a:t>Information </a:t>
            </a:r>
            <a:r>
              <a:rPr lang="en-US" sz="2000" dirty="0"/>
              <a:t>needed to issue PBs to drivers /conductors / cleaners of requisitioned </a:t>
            </a:r>
            <a:r>
              <a:rPr lang="en-US" sz="2000" dirty="0" smtClean="0"/>
              <a:t>vehicles who </a:t>
            </a:r>
            <a:r>
              <a:rPr lang="en-US" sz="2000" dirty="0"/>
              <a:t>shall collect information from Vehicle owners about No. and name of Assembly Constituency, EPIC no. and serial no. in electoral roll, no. and name of polling station where he is enrolled.</a:t>
            </a:r>
            <a:endParaRPr lang="en-IN" sz="2000" dirty="0"/>
          </a:p>
          <a:p>
            <a:pPr marL="457200" indent="-457200">
              <a:lnSpc>
                <a:spcPct val="150000"/>
              </a:lnSpc>
              <a:buFont typeface="Arial" panose="020B0604020202020204" pitchFamily="34" charset="0"/>
              <a:buChar char="•"/>
            </a:pPr>
            <a:r>
              <a:rPr lang="en-US" sz="2000" dirty="0"/>
              <a:t>Drivers/ Cleaners should </a:t>
            </a:r>
            <a:r>
              <a:rPr lang="en-US" sz="2000" b="1" i="1" u="sng" dirty="0"/>
              <a:t>bring their EPIC </a:t>
            </a:r>
            <a:r>
              <a:rPr lang="en-US" sz="2000" dirty="0"/>
              <a:t>when they report for duty.</a:t>
            </a:r>
            <a:endParaRPr lang="en-IN" sz="2000" dirty="0"/>
          </a:p>
          <a:p>
            <a:pPr marL="457200" indent="-457200">
              <a:lnSpc>
                <a:spcPct val="150000"/>
              </a:lnSpc>
              <a:buFont typeface="Arial" panose="020B0604020202020204" pitchFamily="34" charset="0"/>
              <a:buChar char="•"/>
            </a:pPr>
            <a:r>
              <a:rPr lang="en-US" sz="2000" dirty="0"/>
              <a:t>One Officer well trained in the process of elector search should be deputed.</a:t>
            </a:r>
            <a:endParaRPr lang="en-IN" sz="2000" dirty="0"/>
          </a:p>
          <a:p>
            <a:pPr marL="457200" indent="-457200">
              <a:lnSpc>
                <a:spcPct val="150000"/>
              </a:lnSpc>
              <a:buFont typeface="Arial" panose="020B0604020202020204" pitchFamily="34" charset="0"/>
              <a:buChar char="•"/>
            </a:pPr>
            <a:r>
              <a:rPr lang="en-US" sz="2000" dirty="0"/>
              <a:t>From the EPIC </a:t>
            </a:r>
            <a:r>
              <a:rPr lang="en-US" sz="2000" dirty="0" smtClean="0"/>
              <a:t>details, information </a:t>
            </a:r>
            <a:r>
              <a:rPr lang="en-US" sz="2000" dirty="0"/>
              <a:t>regarding complete address, No. and name of AC, Electoral Roll part no. where he is enrolled should be </a:t>
            </a:r>
            <a:r>
              <a:rPr lang="en-US" sz="2000" b="1" i="1" u="sng" dirty="0"/>
              <a:t>entered in a register</a:t>
            </a:r>
            <a:r>
              <a:rPr lang="en-US" sz="2000" dirty="0"/>
              <a:t>.  He may also use </a:t>
            </a:r>
            <a:r>
              <a:rPr lang="en-US" sz="2000" b="1" i="1" u="sng" dirty="0"/>
              <a:t>search facility</a:t>
            </a:r>
            <a:r>
              <a:rPr lang="en-US" sz="2000" dirty="0"/>
              <a:t>.</a:t>
            </a:r>
          </a:p>
          <a:p>
            <a:pPr marL="457200" indent="-457200">
              <a:lnSpc>
                <a:spcPct val="150000"/>
              </a:lnSpc>
              <a:buFont typeface="Arial" panose="020B0604020202020204" pitchFamily="34" charset="0"/>
              <a:buChar char="•"/>
            </a:pPr>
            <a:r>
              <a:rPr lang="en-US" sz="2000" dirty="0"/>
              <a:t>The Nodal Officer shall get the signature of Drivers/ Cleaners/ Conductors in </a:t>
            </a:r>
            <a:r>
              <a:rPr lang="en-US" sz="2000" b="1" dirty="0">
                <a:solidFill>
                  <a:srgbClr val="0070C0"/>
                </a:solidFill>
              </a:rPr>
              <a:t>Form-12</a:t>
            </a:r>
            <a:r>
              <a:rPr lang="en-US" sz="2000" dirty="0"/>
              <a:t> and send to RO at least </a:t>
            </a:r>
            <a:r>
              <a:rPr lang="en-US" sz="2000" b="1" i="1" u="sng" dirty="0"/>
              <a:t>7 days </a:t>
            </a:r>
            <a:r>
              <a:rPr lang="en-US" sz="2000" dirty="0"/>
              <a:t>before </a:t>
            </a:r>
            <a:r>
              <a:rPr lang="en-US" sz="2000" dirty="0" smtClean="0"/>
              <a:t>poll </a:t>
            </a:r>
            <a:r>
              <a:rPr lang="en-US" sz="2000" dirty="0"/>
              <a:t>date, so that the RO issues PB to them and make the entry of “PB” in the </a:t>
            </a:r>
            <a:r>
              <a:rPr lang="en-US" sz="2000" b="1" i="1" u="sng" dirty="0"/>
              <a:t>marked copy </a:t>
            </a:r>
            <a:r>
              <a:rPr lang="en-US" sz="2000" dirty="0"/>
              <a:t>of the roll.</a:t>
            </a:r>
            <a:endParaRPr lang="en-IN" sz="2000"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633"/>
            <a:ext cx="12192000" cy="646331"/>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US" sz="3600" b="1" dirty="0"/>
              <a:t>Register </a:t>
            </a:r>
            <a:r>
              <a:rPr lang="en-US" sz="3600" b="1" dirty="0" smtClean="0"/>
              <a:t>of ALL </a:t>
            </a:r>
            <a:r>
              <a:rPr lang="en-US" sz="3600" b="1" dirty="0"/>
              <a:t>Postal Ballot Papers</a:t>
            </a:r>
            <a:endParaRPr lang="en-IN" sz="3600" b="1" dirty="0"/>
          </a:p>
        </p:txBody>
      </p:sp>
      <p:sp>
        <p:nvSpPr>
          <p:cNvPr id="3" name="Rectangle 2"/>
          <p:cNvSpPr/>
          <p:nvPr/>
        </p:nvSpPr>
        <p:spPr>
          <a:xfrm>
            <a:off x="1" y="579358"/>
            <a:ext cx="12191999" cy="6278642"/>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en-GB" sz="2800" b="1" dirty="0" smtClean="0"/>
              <a:t>Maintenance, Sealing </a:t>
            </a:r>
            <a:r>
              <a:rPr lang="en-GB" sz="2800" b="1" dirty="0"/>
              <a:t>and </a:t>
            </a:r>
            <a:r>
              <a:rPr lang="en-GB" sz="2800" b="1" dirty="0" smtClean="0"/>
              <a:t>safe </a:t>
            </a:r>
            <a:r>
              <a:rPr lang="en-GB" sz="2800" b="1" dirty="0"/>
              <a:t>custody of Register of all PB papers</a:t>
            </a:r>
            <a:endParaRPr lang="en-US" sz="2800" b="1" dirty="0" smtClean="0"/>
          </a:p>
          <a:p>
            <a:pPr marL="685800" indent="-685800">
              <a:lnSpc>
                <a:spcPct val="150000"/>
              </a:lnSpc>
              <a:buFont typeface="Arial" panose="020B0604020202020204" pitchFamily="34" charset="0"/>
              <a:buChar char="•"/>
            </a:pPr>
            <a:r>
              <a:rPr lang="en-US" sz="2400" dirty="0" smtClean="0"/>
              <a:t>A </a:t>
            </a:r>
            <a:r>
              <a:rPr lang="en-US" sz="2400" b="1" i="1" u="sng" dirty="0"/>
              <a:t>separate register </a:t>
            </a:r>
            <a:r>
              <a:rPr lang="en-US" sz="2400" dirty="0"/>
              <a:t>to keep a record of issue of </a:t>
            </a:r>
            <a:r>
              <a:rPr lang="en-US" sz="2400" b="1" i="1" u="sng" dirty="0"/>
              <a:t>PBs to all categories </a:t>
            </a:r>
            <a:r>
              <a:rPr lang="en-US" sz="2400" dirty="0"/>
              <a:t>and PBs </a:t>
            </a:r>
            <a:r>
              <a:rPr lang="en-US" sz="2400" b="1" i="1" u="sng" dirty="0"/>
              <a:t>received back </a:t>
            </a:r>
            <a:r>
              <a:rPr lang="en-US" sz="2400" dirty="0"/>
              <a:t>should be </a:t>
            </a:r>
            <a:r>
              <a:rPr lang="en-US" sz="2400" dirty="0" smtClean="0"/>
              <a:t>maintained </a:t>
            </a:r>
            <a:r>
              <a:rPr lang="en-US" sz="2400" b="1" i="1" u="sng" dirty="0" smtClean="0">
                <a:solidFill>
                  <a:srgbClr val="FF0000"/>
                </a:solidFill>
              </a:rPr>
              <a:t>(no specific format provided by ECI) </a:t>
            </a:r>
            <a:endParaRPr lang="en-US" sz="2400" b="1" i="1" u="sng" dirty="0">
              <a:solidFill>
                <a:srgbClr val="FF0000"/>
              </a:solidFill>
            </a:endParaRPr>
          </a:p>
          <a:p>
            <a:pPr marL="685800" indent="-685800">
              <a:lnSpc>
                <a:spcPct val="150000"/>
              </a:lnSpc>
              <a:buFont typeface="Arial" panose="020B0604020202020204" pitchFamily="34" charset="0"/>
              <a:buChar char="•"/>
            </a:pPr>
            <a:r>
              <a:rPr lang="en-IN" sz="2400" dirty="0" smtClean="0"/>
              <a:t>The </a:t>
            </a:r>
            <a:r>
              <a:rPr lang="en-IN" sz="2400" dirty="0"/>
              <a:t>register should be </a:t>
            </a:r>
            <a:r>
              <a:rPr lang="en-IN" sz="2400" b="1" i="1" u="sng" dirty="0"/>
              <a:t>sealed</a:t>
            </a:r>
            <a:r>
              <a:rPr lang="en-IN" sz="2400" dirty="0"/>
              <a:t> in the same manner as the Register of Voters in </a:t>
            </a:r>
            <a:r>
              <a:rPr lang="en-IN" sz="2400" b="1" dirty="0">
                <a:solidFill>
                  <a:srgbClr val="0070C0"/>
                </a:solidFill>
              </a:rPr>
              <a:t>Form 17A </a:t>
            </a:r>
            <a:r>
              <a:rPr lang="en-IN" sz="2400" dirty="0"/>
              <a:t>used in polling stations. </a:t>
            </a:r>
          </a:p>
          <a:p>
            <a:pPr marL="685800" indent="-685800">
              <a:lnSpc>
                <a:spcPct val="150000"/>
              </a:lnSpc>
              <a:buFont typeface="Arial" panose="020B0604020202020204" pitchFamily="34" charset="0"/>
              <a:buChar char="•"/>
            </a:pPr>
            <a:r>
              <a:rPr lang="en-IN" sz="2400" dirty="0" smtClean="0"/>
              <a:t>It </a:t>
            </a:r>
            <a:r>
              <a:rPr lang="en-IN" sz="2400" dirty="0"/>
              <a:t>should be kept </a:t>
            </a:r>
            <a:r>
              <a:rPr lang="en-IN" sz="2400" dirty="0" smtClean="0"/>
              <a:t>along with </a:t>
            </a:r>
            <a:r>
              <a:rPr lang="en-IN" sz="2400" dirty="0"/>
              <a:t>other </a:t>
            </a:r>
            <a:r>
              <a:rPr lang="en-IN" sz="2400" b="1" i="1" u="sng" dirty="0"/>
              <a:t>statutory covers </a:t>
            </a:r>
            <a:r>
              <a:rPr lang="en-IN" sz="2400" dirty="0"/>
              <a:t>mentioned in </a:t>
            </a:r>
            <a:r>
              <a:rPr lang="en-IN" sz="2400" b="1" dirty="0" smtClean="0">
                <a:solidFill>
                  <a:srgbClr val="FF0000"/>
                </a:solidFill>
              </a:rPr>
              <a:t>R 93 </a:t>
            </a:r>
            <a:r>
              <a:rPr lang="en-IN" sz="2400" b="1" dirty="0">
                <a:solidFill>
                  <a:srgbClr val="FF0000"/>
                </a:solidFill>
              </a:rPr>
              <a:t>(1) </a:t>
            </a:r>
            <a:r>
              <a:rPr lang="en-IN" sz="2400" b="1" dirty="0" smtClean="0">
                <a:solidFill>
                  <a:srgbClr val="FF0000"/>
                </a:solidFill>
              </a:rPr>
              <a:t>COER, </a:t>
            </a:r>
            <a:r>
              <a:rPr lang="en-IN" sz="2400" b="1" dirty="0">
                <a:solidFill>
                  <a:srgbClr val="FF0000"/>
                </a:solidFill>
              </a:rPr>
              <a:t>1961.</a:t>
            </a:r>
          </a:p>
          <a:p>
            <a:pPr marL="685800" indent="-685800">
              <a:lnSpc>
                <a:spcPct val="150000"/>
              </a:lnSpc>
              <a:buFont typeface="Arial" panose="020B0604020202020204" pitchFamily="34" charset="0"/>
              <a:buChar char="•"/>
            </a:pPr>
            <a:r>
              <a:rPr lang="en-IN" sz="2400" dirty="0" smtClean="0"/>
              <a:t>Copy </a:t>
            </a:r>
            <a:r>
              <a:rPr lang="en-IN" sz="2400" dirty="0"/>
              <a:t>of this register can be given to the candidates who </a:t>
            </a:r>
            <a:r>
              <a:rPr lang="en-IN" sz="2400" b="1" i="1" u="sng" dirty="0"/>
              <a:t>demand</a:t>
            </a:r>
            <a:r>
              <a:rPr lang="en-IN" sz="2400" dirty="0"/>
              <a:t> for it after the date of poll in the constituency</a:t>
            </a:r>
            <a:r>
              <a:rPr lang="en-IN" sz="2400" dirty="0" smtClean="0"/>
              <a:t>.</a:t>
            </a:r>
          </a:p>
          <a:p>
            <a:pPr>
              <a:lnSpc>
                <a:spcPct val="150000"/>
              </a:lnSpc>
            </a:pPr>
            <a:r>
              <a:rPr lang="en-GB" sz="2400" b="1" dirty="0" smtClean="0">
                <a:solidFill>
                  <a:srgbClr val="FF3399"/>
                </a:solidFill>
              </a:rPr>
              <a:t>NB: This Register needs to contain an account of ALL PBs issued to ALL categories of electors (Service, Absentee, Election Duty, Special, Preventive Detention and other notified categories, if any and, etc.) </a:t>
            </a:r>
            <a:endParaRPr lang="en-IN" sz="2400" b="1" dirty="0">
              <a:solidFill>
                <a:srgbClr val="FF3399"/>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2892661" y="1664010"/>
            <a:ext cx="518503" cy="91440"/>
          </a:xfrm>
          <a:custGeom>
            <a:avLst/>
            <a:gdLst>
              <a:gd name="connsiteX0" fmla="*/ 0 w 518503"/>
              <a:gd name="connsiteY0" fmla="*/ 45720 h 91440"/>
              <a:gd name="connsiteX1" fmla="*/ 518503 w 518503"/>
              <a:gd name="connsiteY1" fmla="*/ 45720 h 91440"/>
            </a:gdLst>
            <a:ahLst/>
            <a:cxnLst>
              <a:cxn ang="0">
                <a:pos x="connsiteX0" y="connsiteY0"/>
              </a:cxn>
              <a:cxn ang="0">
                <a:pos x="connsiteX1" y="connsiteY1"/>
              </a:cxn>
            </a:cxnLst>
            <a:rect l="l" t="t" r="r" b="b"/>
            <a:pathLst>
              <a:path w="518503" h="91440">
                <a:moveTo>
                  <a:pt x="0" y="45720"/>
                </a:moveTo>
                <a:lnTo>
                  <a:pt x="518503" y="45720"/>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224" tIns="42975" rIns="258224" bIns="42974" numCol="1" spcCol="1270" anchor="ctr" anchorCtr="0">
            <a:noAutofit/>
          </a:bodyPr>
          <a:lstStyle/>
          <a:p>
            <a:pPr lvl="0" algn="ctr" defTabSz="222250">
              <a:lnSpc>
                <a:spcPct val="90000"/>
              </a:lnSpc>
              <a:spcBef>
                <a:spcPct val="0"/>
              </a:spcBef>
              <a:spcAft>
                <a:spcPct val="35000"/>
              </a:spcAft>
            </a:pPr>
            <a:endParaRPr lang="en-IN" sz="500" b="1" kern="1200">
              <a:solidFill>
                <a:srgbClr val="000000"/>
              </a:solidFill>
              <a:cs typeface="Aparajita" pitchFamily="34" charset="0"/>
            </a:endParaRPr>
          </a:p>
        </p:txBody>
      </p:sp>
      <p:sp>
        <p:nvSpPr>
          <p:cNvPr id="7" name="Freeform 6"/>
          <p:cNvSpPr/>
          <p:nvPr/>
        </p:nvSpPr>
        <p:spPr>
          <a:xfrm>
            <a:off x="472853" y="959307"/>
            <a:ext cx="2387407"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b="1" i="0" kern="1200" dirty="0">
                <a:solidFill>
                  <a:srgbClr val="000000"/>
                </a:solidFill>
                <a:cs typeface="Aparajita" pitchFamily="34" charset="0"/>
              </a:rPr>
              <a:t>Assessment of Requirement of PB</a:t>
            </a:r>
            <a:endParaRPr lang="en-IN" sz="1800" b="1" kern="1200" dirty="0">
              <a:solidFill>
                <a:srgbClr val="000000"/>
              </a:solidFill>
              <a:cs typeface="Aparajita" pitchFamily="34" charset="0"/>
            </a:endParaRPr>
          </a:p>
        </p:txBody>
      </p:sp>
      <p:sp>
        <p:nvSpPr>
          <p:cNvPr id="8" name="Freeform 7"/>
          <p:cNvSpPr/>
          <p:nvPr/>
        </p:nvSpPr>
        <p:spPr>
          <a:xfrm>
            <a:off x="5829173" y="1664010"/>
            <a:ext cx="518503" cy="91440"/>
          </a:xfrm>
          <a:custGeom>
            <a:avLst/>
            <a:gdLst>
              <a:gd name="connsiteX0" fmla="*/ 0 w 518503"/>
              <a:gd name="connsiteY0" fmla="*/ 45720 h 91440"/>
              <a:gd name="connsiteX1" fmla="*/ 518503 w 518503"/>
              <a:gd name="connsiteY1" fmla="*/ 45720 h 91440"/>
            </a:gdLst>
            <a:ahLst/>
            <a:cxnLst>
              <a:cxn ang="0">
                <a:pos x="connsiteX0" y="connsiteY0"/>
              </a:cxn>
              <a:cxn ang="0">
                <a:pos x="connsiteX1" y="connsiteY1"/>
              </a:cxn>
            </a:cxnLst>
            <a:rect l="l" t="t" r="r" b="b"/>
            <a:pathLst>
              <a:path w="518503" h="91440">
                <a:moveTo>
                  <a:pt x="0" y="45720"/>
                </a:moveTo>
                <a:lnTo>
                  <a:pt x="518503" y="45720"/>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224" tIns="42975" rIns="258224" bIns="42974" numCol="1" spcCol="1270" anchor="ctr" anchorCtr="0">
            <a:noAutofit/>
          </a:bodyPr>
          <a:lstStyle/>
          <a:p>
            <a:pPr lvl="0" algn="ctr" defTabSz="222250">
              <a:lnSpc>
                <a:spcPct val="90000"/>
              </a:lnSpc>
              <a:spcBef>
                <a:spcPct val="0"/>
              </a:spcBef>
              <a:spcAft>
                <a:spcPct val="35000"/>
              </a:spcAft>
            </a:pPr>
            <a:endParaRPr lang="en-IN" sz="500" b="1" kern="1200">
              <a:solidFill>
                <a:srgbClr val="000000"/>
              </a:solidFill>
              <a:cs typeface="Aparajita" pitchFamily="34" charset="0"/>
            </a:endParaRPr>
          </a:p>
        </p:txBody>
      </p:sp>
      <p:sp>
        <p:nvSpPr>
          <p:cNvPr id="9" name="Freeform 8"/>
          <p:cNvSpPr/>
          <p:nvPr/>
        </p:nvSpPr>
        <p:spPr>
          <a:xfrm>
            <a:off x="3443565" y="993508"/>
            <a:ext cx="2387407"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b="1" i="0" kern="1200" dirty="0">
                <a:solidFill>
                  <a:srgbClr val="000000"/>
                </a:solidFill>
                <a:cs typeface="Aparajita" pitchFamily="34" charset="0"/>
              </a:rPr>
              <a:t>Printing &amp; Dispatch of PB</a:t>
            </a:r>
            <a:endParaRPr lang="en-IN" sz="1800" b="1" kern="1200" dirty="0">
              <a:solidFill>
                <a:srgbClr val="000000"/>
              </a:solidFill>
              <a:cs typeface="Aparajita" pitchFamily="34" charset="0"/>
            </a:endParaRPr>
          </a:p>
        </p:txBody>
      </p:sp>
      <p:sp>
        <p:nvSpPr>
          <p:cNvPr id="10" name="Freeform 9"/>
          <p:cNvSpPr/>
          <p:nvPr/>
        </p:nvSpPr>
        <p:spPr>
          <a:xfrm>
            <a:off x="8765684" y="1664010"/>
            <a:ext cx="518503" cy="91440"/>
          </a:xfrm>
          <a:custGeom>
            <a:avLst/>
            <a:gdLst>
              <a:gd name="connsiteX0" fmla="*/ 0 w 518503"/>
              <a:gd name="connsiteY0" fmla="*/ 45720 h 91440"/>
              <a:gd name="connsiteX1" fmla="*/ 518503 w 518503"/>
              <a:gd name="connsiteY1" fmla="*/ 45720 h 91440"/>
            </a:gdLst>
            <a:ahLst/>
            <a:cxnLst>
              <a:cxn ang="0">
                <a:pos x="connsiteX0" y="connsiteY0"/>
              </a:cxn>
              <a:cxn ang="0">
                <a:pos x="connsiteX1" y="connsiteY1"/>
              </a:cxn>
            </a:cxnLst>
            <a:rect l="l" t="t" r="r" b="b"/>
            <a:pathLst>
              <a:path w="518503" h="91440">
                <a:moveTo>
                  <a:pt x="0" y="45720"/>
                </a:moveTo>
                <a:lnTo>
                  <a:pt x="518503" y="45720"/>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224" tIns="42975" rIns="258224" bIns="42974" numCol="1" spcCol="1270" anchor="ctr" anchorCtr="0">
            <a:noAutofit/>
          </a:bodyPr>
          <a:lstStyle/>
          <a:p>
            <a:pPr lvl="0" algn="ctr" defTabSz="222250">
              <a:lnSpc>
                <a:spcPct val="90000"/>
              </a:lnSpc>
              <a:spcBef>
                <a:spcPct val="0"/>
              </a:spcBef>
              <a:spcAft>
                <a:spcPct val="35000"/>
              </a:spcAft>
            </a:pPr>
            <a:endParaRPr lang="en-IN" sz="500" b="1" kern="1200">
              <a:solidFill>
                <a:srgbClr val="000000"/>
              </a:solidFill>
              <a:cs typeface="Aparajita" pitchFamily="34" charset="0"/>
            </a:endParaRPr>
          </a:p>
        </p:txBody>
      </p:sp>
      <p:sp>
        <p:nvSpPr>
          <p:cNvPr id="11" name="Freeform 10"/>
          <p:cNvSpPr/>
          <p:nvPr/>
        </p:nvSpPr>
        <p:spPr>
          <a:xfrm>
            <a:off x="6380076" y="993508"/>
            <a:ext cx="2387407"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i="0" kern="1200" dirty="0">
                <a:solidFill>
                  <a:srgbClr val="000000"/>
                </a:solidFill>
                <a:cs typeface="Aparajita" pitchFamily="34" charset="0"/>
              </a:rPr>
              <a:t>Sealing of Counterfoils and Marked Copy of Electoral Roll</a:t>
            </a:r>
            <a:endParaRPr lang="en-IN" sz="1800" b="1" kern="1200" dirty="0">
              <a:solidFill>
                <a:srgbClr val="000000"/>
              </a:solidFill>
              <a:cs typeface="Aparajita" pitchFamily="34" charset="0"/>
            </a:endParaRPr>
          </a:p>
        </p:txBody>
      </p:sp>
      <p:sp>
        <p:nvSpPr>
          <p:cNvPr id="12" name="Freeform 11"/>
          <p:cNvSpPr/>
          <p:nvPr/>
        </p:nvSpPr>
        <p:spPr>
          <a:xfrm>
            <a:off x="1700757" y="2424152"/>
            <a:ext cx="8809534" cy="518503"/>
          </a:xfrm>
          <a:custGeom>
            <a:avLst/>
            <a:gdLst>
              <a:gd name="connsiteX0" fmla="*/ 8809534 w 8809534"/>
              <a:gd name="connsiteY0" fmla="*/ 0 h 518503"/>
              <a:gd name="connsiteX1" fmla="*/ 8809534 w 8809534"/>
              <a:gd name="connsiteY1" fmla="*/ 276351 h 518503"/>
              <a:gd name="connsiteX2" fmla="*/ 0 w 8809534"/>
              <a:gd name="connsiteY2" fmla="*/ 276351 h 518503"/>
              <a:gd name="connsiteX3" fmla="*/ 0 w 8809534"/>
              <a:gd name="connsiteY3" fmla="*/ 518503 h 518503"/>
            </a:gdLst>
            <a:ahLst/>
            <a:cxnLst>
              <a:cxn ang="0">
                <a:pos x="connsiteX0" y="connsiteY0"/>
              </a:cxn>
              <a:cxn ang="0">
                <a:pos x="connsiteX1" y="connsiteY1"/>
              </a:cxn>
              <a:cxn ang="0">
                <a:pos x="connsiteX2" y="connsiteY2"/>
              </a:cxn>
              <a:cxn ang="0">
                <a:pos x="connsiteX3" y="connsiteY3"/>
              </a:cxn>
            </a:cxnLst>
            <a:rect l="l" t="t" r="r" b="b"/>
            <a:pathLst>
              <a:path w="8809534" h="518503">
                <a:moveTo>
                  <a:pt x="8809534" y="0"/>
                </a:moveTo>
                <a:lnTo>
                  <a:pt x="8809534" y="276351"/>
                </a:lnTo>
                <a:lnTo>
                  <a:pt x="0" y="276351"/>
                </a:lnTo>
                <a:lnTo>
                  <a:pt x="0" y="518503"/>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6802" tIns="256507" rIns="4196801" bIns="256505" numCol="1" spcCol="1270" anchor="ctr" anchorCtr="0">
            <a:noAutofit/>
          </a:bodyPr>
          <a:lstStyle/>
          <a:p>
            <a:pPr lvl="0" algn="ctr" defTabSz="222250">
              <a:lnSpc>
                <a:spcPct val="90000"/>
              </a:lnSpc>
              <a:spcBef>
                <a:spcPct val="0"/>
              </a:spcBef>
              <a:spcAft>
                <a:spcPct val="35000"/>
              </a:spcAft>
            </a:pPr>
            <a:endParaRPr lang="en-IN" sz="500" b="1" kern="1200">
              <a:solidFill>
                <a:srgbClr val="000000"/>
              </a:solidFill>
              <a:cs typeface="Aparajita" pitchFamily="34" charset="0"/>
            </a:endParaRPr>
          </a:p>
        </p:txBody>
      </p:sp>
      <p:sp>
        <p:nvSpPr>
          <p:cNvPr id="13" name="Freeform 12"/>
          <p:cNvSpPr/>
          <p:nvPr/>
        </p:nvSpPr>
        <p:spPr>
          <a:xfrm>
            <a:off x="9316588" y="993508"/>
            <a:ext cx="2387407"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b="1" dirty="0" smtClean="0">
                <a:solidFill>
                  <a:srgbClr val="000000"/>
                </a:solidFill>
                <a:cs typeface="Aparajita" pitchFamily="34" charset="0"/>
              </a:rPr>
              <a:t>Recording </a:t>
            </a:r>
            <a:r>
              <a:rPr lang="en-IN" sz="1800" b="1" i="0" kern="1200" dirty="0" smtClean="0">
                <a:solidFill>
                  <a:srgbClr val="000000"/>
                </a:solidFill>
                <a:cs typeface="Aparajita" pitchFamily="34" charset="0"/>
              </a:rPr>
              <a:t>of Vote </a:t>
            </a:r>
            <a:r>
              <a:rPr lang="en-IN" sz="1800" b="1" i="0" kern="1200" dirty="0">
                <a:solidFill>
                  <a:srgbClr val="000000"/>
                </a:solidFill>
                <a:cs typeface="Aparajita" pitchFamily="34" charset="0"/>
              </a:rPr>
              <a:t>in Postal Ballot by Voter concerned</a:t>
            </a:r>
            <a:endParaRPr lang="en-IN" sz="1800" b="1" kern="1200" dirty="0">
              <a:solidFill>
                <a:srgbClr val="000000"/>
              </a:solidFill>
              <a:cs typeface="Aparajita" pitchFamily="34" charset="0"/>
            </a:endParaRPr>
          </a:p>
        </p:txBody>
      </p:sp>
      <p:sp>
        <p:nvSpPr>
          <p:cNvPr id="14" name="Freeform 13"/>
          <p:cNvSpPr/>
          <p:nvPr/>
        </p:nvSpPr>
        <p:spPr>
          <a:xfrm>
            <a:off x="2892661" y="3645559"/>
            <a:ext cx="518503" cy="91440"/>
          </a:xfrm>
          <a:custGeom>
            <a:avLst/>
            <a:gdLst>
              <a:gd name="connsiteX0" fmla="*/ 0 w 518503"/>
              <a:gd name="connsiteY0" fmla="*/ 45720 h 91440"/>
              <a:gd name="connsiteX1" fmla="*/ 518503 w 518503"/>
              <a:gd name="connsiteY1" fmla="*/ 45720 h 91440"/>
            </a:gdLst>
            <a:ahLst/>
            <a:cxnLst>
              <a:cxn ang="0">
                <a:pos x="connsiteX0" y="connsiteY0"/>
              </a:cxn>
              <a:cxn ang="0">
                <a:pos x="connsiteX1" y="connsiteY1"/>
              </a:cxn>
            </a:cxnLst>
            <a:rect l="l" t="t" r="r" b="b"/>
            <a:pathLst>
              <a:path w="518503" h="91440">
                <a:moveTo>
                  <a:pt x="0" y="45720"/>
                </a:moveTo>
                <a:lnTo>
                  <a:pt x="518503" y="45720"/>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224" tIns="42974" rIns="258224" bIns="42975" numCol="1" spcCol="1270" anchor="ctr" anchorCtr="0">
            <a:noAutofit/>
          </a:bodyPr>
          <a:lstStyle/>
          <a:p>
            <a:pPr lvl="0" algn="ctr" defTabSz="222250">
              <a:lnSpc>
                <a:spcPct val="90000"/>
              </a:lnSpc>
              <a:spcBef>
                <a:spcPct val="0"/>
              </a:spcBef>
              <a:spcAft>
                <a:spcPct val="35000"/>
              </a:spcAft>
            </a:pPr>
            <a:endParaRPr lang="en-IN" sz="500" b="1" kern="1200">
              <a:solidFill>
                <a:srgbClr val="000000"/>
              </a:solidFill>
              <a:cs typeface="Aparajita" pitchFamily="34" charset="0"/>
            </a:endParaRPr>
          </a:p>
        </p:txBody>
      </p:sp>
      <p:sp>
        <p:nvSpPr>
          <p:cNvPr id="15" name="Freeform 14"/>
          <p:cNvSpPr/>
          <p:nvPr/>
        </p:nvSpPr>
        <p:spPr>
          <a:xfrm>
            <a:off x="507053" y="2975056"/>
            <a:ext cx="2387407"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b="1" i="0" kern="1200" dirty="0">
                <a:solidFill>
                  <a:srgbClr val="000000"/>
                </a:solidFill>
                <a:cs typeface="Aparajita" pitchFamily="34" charset="0"/>
              </a:rPr>
              <a:t>Return of Postal Ballot Papers</a:t>
            </a:r>
            <a:endParaRPr lang="en-IN" sz="1800" b="1" kern="1200" dirty="0">
              <a:solidFill>
                <a:srgbClr val="000000"/>
              </a:solidFill>
              <a:cs typeface="Aparajita" pitchFamily="34" charset="0"/>
            </a:endParaRPr>
          </a:p>
        </p:txBody>
      </p:sp>
      <p:sp>
        <p:nvSpPr>
          <p:cNvPr id="16" name="Freeform 15"/>
          <p:cNvSpPr/>
          <p:nvPr/>
        </p:nvSpPr>
        <p:spPr>
          <a:xfrm>
            <a:off x="5829173" y="3645559"/>
            <a:ext cx="520724" cy="91440"/>
          </a:xfrm>
          <a:custGeom>
            <a:avLst/>
            <a:gdLst>
              <a:gd name="connsiteX0" fmla="*/ 0 w 520724"/>
              <a:gd name="connsiteY0" fmla="*/ 45720 h 91440"/>
              <a:gd name="connsiteX1" fmla="*/ 277462 w 520724"/>
              <a:gd name="connsiteY1" fmla="*/ 45720 h 91440"/>
              <a:gd name="connsiteX2" fmla="*/ 277462 w 520724"/>
              <a:gd name="connsiteY2" fmla="*/ 78150 h 91440"/>
              <a:gd name="connsiteX3" fmla="*/ 520724 w 520724"/>
              <a:gd name="connsiteY3" fmla="*/ 78150 h 91440"/>
            </a:gdLst>
            <a:ahLst/>
            <a:cxnLst>
              <a:cxn ang="0">
                <a:pos x="connsiteX0" y="connsiteY0"/>
              </a:cxn>
              <a:cxn ang="0">
                <a:pos x="connsiteX1" y="connsiteY1"/>
              </a:cxn>
              <a:cxn ang="0">
                <a:pos x="connsiteX2" y="connsiteY2"/>
              </a:cxn>
              <a:cxn ang="0">
                <a:pos x="connsiteX3" y="connsiteY3"/>
              </a:cxn>
            </a:cxnLst>
            <a:rect l="l" t="t" r="r" b="b"/>
            <a:pathLst>
              <a:path w="520724" h="91440">
                <a:moveTo>
                  <a:pt x="0" y="45720"/>
                </a:moveTo>
                <a:lnTo>
                  <a:pt x="277462" y="45720"/>
                </a:lnTo>
                <a:lnTo>
                  <a:pt x="277462" y="78150"/>
                </a:lnTo>
                <a:lnTo>
                  <a:pt x="520724" y="78150"/>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9255" tIns="42974" rIns="259256" bIns="42975" numCol="1" spcCol="1270" anchor="ctr" anchorCtr="0">
            <a:noAutofit/>
          </a:bodyPr>
          <a:lstStyle/>
          <a:p>
            <a:pPr lvl="0" algn="ctr" defTabSz="222250">
              <a:lnSpc>
                <a:spcPct val="90000"/>
              </a:lnSpc>
              <a:spcBef>
                <a:spcPct val="0"/>
              </a:spcBef>
              <a:spcAft>
                <a:spcPct val="35000"/>
              </a:spcAft>
            </a:pPr>
            <a:endParaRPr lang="en-IN" sz="500" b="1" kern="1200">
              <a:solidFill>
                <a:srgbClr val="000000"/>
              </a:solidFill>
              <a:cs typeface="Aparajita" pitchFamily="34" charset="0"/>
            </a:endParaRPr>
          </a:p>
        </p:txBody>
      </p:sp>
      <p:sp>
        <p:nvSpPr>
          <p:cNvPr id="17" name="Freeform 16"/>
          <p:cNvSpPr/>
          <p:nvPr/>
        </p:nvSpPr>
        <p:spPr>
          <a:xfrm>
            <a:off x="3443565" y="2975056"/>
            <a:ext cx="2387407"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i="0" kern="1200" dirty="0">
                <a:solidFill>
                  <a:srgbClr val="000000"/>
                </a:solidFill>
                <a:cs typeface="Aparajita" pitchFamily="34" charset="0"/>
              </a:rPr>
              <a:t>Monitoring &amp; Storage  </a:t>
            </a:r>
            <a:r>
              <a:rPr lang="en-US" sz="1800" b="1" i="0" kern="1200" dirty="0" smtClean="0">
                <a:solidFill>
                  <a:srgbClr val="000000"/>
                </a:solidFill>
                <a:cs typeface="Aparajita" pitchFamily="34" charset="0"/>
              </a:rPr>
              <a:t>of </a:t>
            </a:r>
            <a:r>
              <a:rPr lang="en-US" sz="1800" b="1" i="0" kern="1200" dirty="0">
                <a:solidFill>
                  <a:srgbClr val="000000"/>
                </a:solidFill>
                <a:cs typeface="Aparajita" pitchFamily="34" charset="0"/>
              </a:rPr>
              <a:t>Postal Ballots </a:t>
            </a:r>
            <a:r>
              <a:rPr lang="en-US" b="1" dirty="0">
                <a:solidFill>
                  <a:srgbClr val="000000"/>
                </a:solidFill>
                <a:cs typeface="Aparajita" pitchFamily="34" charset="0"/>
              </a:rPr>
              <a:t>r</a:t>
            </a:r>
            <a:r>
              <a:rPr lang="en-US" sz="1800" b="1" i="0" kern="1200" dirty="0" smtClean="0">
                <a:solidFill>
                  <a:srgbClr val="000000"/>
                </a:solidFill>
                <a:cs typeface="Aparajita" pitchFamily="34" charset="0"/>
              </a:rPr>
              <a:t>eceived by </a:t>
            </a:r>
            <a:r>
              <a:rPr lang="en-US" sz="1800" b="1" i="0" kern="1200" dirty="0">
                <a:solidFill>
                  <a:srgbClr val="000000"/>
                </a:solidFill>
                <a:cs typeface="Aparajita" pitchFamily="34" charset="0"/>
              </a:rPr>
              <a:t>Post</a:t>
            </a:r>
            <a:endParaRPr lang="en-IN" sz="1800" b="1" kern="1200" dirty="0">
              <a:solidFill>
                <a:srgbClr val="000000"/>
              </a:solidFill>
              <a:cs typeface="Aparajita" pitchFamily="34" charset="0"/>
            </a:endParaRPr>
          </a:p>
        </p:txBody>
      </p:sp>
      <p:sp>
        <p:nvSpPr>
          <p:cNvPr id="18" name="Freeform 17"/>
          <p:cNvSpPr/>
          <p:nvPr/>
        </p:nvSpPr>
        <p:spPr>
          <a:xfrm>
            <a:off x="5712760" y="4438131"/>
            <a:ext cx="1863240" cy="488207"/>
          </a:xfrm>
          <a:custGeom>
            <a:avLst/>
            <a:gdLst>
              <a:gd name="connsiteX0" fmla="*/ 1863240 w 1863240"/>
              <a:gd name="connsiteY0" fmla="*/ 0 h 488207"/>
              <a:gd name="connsiteX1" fmla="*/ 1863240 w 1863240"/>
              <a:gd name="connsiteY1" fmla="*/ 261203 h 488207"/>
              <a:gd name="connsiteX2" fmla="*/ 0 w 1863240"/>
              <a:gd name="connsiteY2" fmla="*/ 261203 h 488207"/>
              <a:gd name="connsiteX3" fmla="*/ 0 w 1863240"/>
              <a:gd name="connsiteY3" fmla="*/ 488207 h 488207"/>
            </a:gdLst>
            <a:ahLst/>
            <a:cxnLst>
              <a:cxn ang="0">
                <a:pos x="connsiteX0" y="connsiteY0"/>
              </a:cxn>
              <a:cxn ang="0">
                <a:pos x="connsiteX1" y="connsiteY1"/>
              </a:cxn>
              <a:cxn ang="0">
                <a:pos x="connsiteX2" y="connsiteY2"/>
              </a:cxn>
              <a:cxn ang="0">
                <a:pos x="connsiteX3" y="connsiteY3"/>
              </a:cxn>
            </a:cxnLst>
            <a:rect l="l" t="t" r="r" b="b"/>
            <a:pathLst>
              <a:path w="1863240" h="488207">
                <a:moveTo>
                  <a:pt x="1863240" y="0"/>
                </a:moveTo>
                <a:lnTo>
                  <a:pt x="1863240" y="261203"/>
                </a:lnTo>
                <a:lnTo>
                  <a:pt x="0" y="261203"/>
                </a:lnTo>
                <a:lnTo>
                  <a:pt x="0" y="488207"/>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95967" tIns="241359" rIns="895967" bIns="241357" numCol="1" spcCol="1270" anchor="ctr" anchorCtr="0">
            <a:noAutofit/>
          </a:bodyPr>
          <a:lstStyle/>
          <a:p>
            <a:pPr lvl="0" algn="ctr" defTabSz="222250">
              <a:lnSpc>
                <a:spcPct val="90000"/>
              </a:lnSpc>
              <a:spcBef>
                <a:spcPct val="0"/>
              </a:spcBef>
              <a:spcAft>
                <a:spcPct val="35000"/>
              </a:spcAft>
            </a:pPr>
            <a:endParaRPr lang="en-IN" sz="500" b="1" kern="1200">
              <a:solidFill>
                <a:srgbClr val="000000"/>
              </a:solidFill>
              <a:cs typeface="Aparajita" pitchFamily="34" charset="0"/>
            </a:endParaRPr>
          </a:p>
        </p:txBody>
      </p:sp>
      <p:sp>
        <p:nvSpPr>
          <p:cNvPr id="19" name="Freeform 18"/>
          <p:cNvSpPr/>
          <p:nvPr/>
        </p:nvSpPr>
        <p:spPr>
          <a:xfrm>
            <a:off x="6382297" y="3007487"/>
            <a:ext cx="2387407"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i="0" kern="1200" dirty="0">
                <a:solidFill>
                  <a:srgbClr val="000000"/>
                </a:solidFill>
                <a:cs typeface="Aparajita" pitchFamily="34" charset="0"/>
              </a:rPr>
              <a:t>Record of received Postal Ballot </a:t>
            </a:r>
            <a:r>
              <a:rPr lang="en-US" sz="1800" b="1" i="0" kern="1200" dirty="0" smtClean="0">
                <a:solidFill>
                  <a:srgbClr val="000000"/>
                </a:solidFill>
                <a:cs typeface="Aparajita" pitchFamily="34" charset="0"/>
              </a:rPr>
              <a:t>Papers</a:t>
            </a:r>
            <a:endParaRPr lang="en-IN" sz="1800" b="1" kern="1200" dirty="0">
              <a:solidFill>
                <a:srgbClr val="000000"/>
              </a:solidFill>
              <a:cs typeface="Aparajita" pitchFamily="34" charset="0"/>
            </a:endParaRPr>
          </a:p>
        </p:txBody>
      </p:sp>
      <p:sp>
        <p:nvSpPr>
          <p:cNvPr id="20" name="Freeform 19"/>
          <p:cNvSpPr/>
          <p:nvPr/>
        </p:nvSpPr>
        <p:spPr>
          <a:xfrm>
            <a:off x="8648701" y="5674961"/>
            <a:ext cx="637715" cy="110527"/>
          </a:xfrm>
          <a:custGeom>
            <a:avLst/>
            <a:gdLst>
              <a:gd name="connsiteX0" fmla="*/ 0 w 637715"/>
              <a:gd name="connsiteY0" fmla="*/ 0 h 110527"/>
              <a:gd name="connsiteX1" fmla="*/ 335957 w 637715"/>
              <a:gd name="connsiteY1" fmla="*/ 0 h 110527"/>
              <a:gd name="connsiteX2" fmla="*/ 335957 w 637715"/>
              <a:gd name="connsiteY2" fmla="*/ 110527 h 110527"/>
              <a:gd name="connsiteX3" fmla="*/ 637715 w 637715"/>
              <a:gd name="connsiteY3" fmla="*/ 110527 h 110527"/>
            </a:gdLst>
            <a:ahLst/>
            <a:cxnLst>
              <a:cxn ang="0">
                <a:pos x="connsiteX0" y="connsiteY0"/>
              </a:cxn>
              <a:cxn ang="0">
                <a:pos x="connsiteX1" y="connsiteY1"/>
              </a:cxn>
              <a:cxn ang="0">
                <a:pos x="connsiteX2" y="connsiteY2"/>
              </a:cxn>
              <a:cxn ang="0">
                <a:pos x="connsiteX3" y="connsiteY3"/>
              </a:cxn>
            </a:cxnLst>
            <a:rect l="l" t="t" r="r" b="b"/>
            <a:pathLst>
              <a:path w="637715" h="110527">
                <a:moveTo>
                  <a:pt x="0" y="0"/>
                </a:moveTo>
                <a:lnTo>
                  <a:pt x="335957" y="0"/>
                </a:lnTo>
                <a:lnTo>
                  <a:pt x="335957" y="110527"/>
                </a:lnTo>
                <a:lnTo>
                  <a:pt x="637715" y="110527"/>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4623" tIns="52518" rIns="314623" bIns="52518" numCol="1" spcCol="1270" anchor="ctr" anchorCtr="0">
            <a:noAutofit/>
          </a:bodyPr>
          <a:lstStyle/>
          <a:p>
            <a:pPr lvl="0" algn="ctr" defTabSz="222250">
              <a:lnSpc>
                <a:spcPct val="90000"/>
              </a:lnSpc>
              <a:spcBef>
                <a:spcPct val="0"/>
              </a:spcBef>
              <a:spcAft>
                <a:spcPct val="35000"/>
              </a:spcAft>
            </a:pPr>
            <a:endParaRPr lang="en-IN" sz="500" b="1" kern="1200">
              <a:solidFill>
                <a:srgbClr val="000000"/>
              </a:solidFill>
              <a:cs typeface="Aparajita" pitchFamily="34" charset="0"/>
            </a:endParaRPr>
          </a:p>
        </p:txBody>
      </p:sp>
      <p:sp>
        <p:nvSpPr>
          <p:cNvPr id="21" name="Freeform 20"/>
          <p:cNvSpPr/>
          <p:nvPr/>
        </p:nvSpPr>
        <p:spPr>
          <a:xfrm>
            <a:off x="2775019" y="4958739"/>
            <a:ext cx="5875482" cy="1432444"/>
          </a:xfrm>
          <a:custGeom>
            <a:avLst/>
            <a:gdLst>
              <a:gd name="connsiteX0" fmla="*/ 0 w 5875482"/>
              <a:gd name="connsiteY0" fmla="*/ 0 h 1432444"/>
              <a:gd name="connsiteX1" fmla="*/ 5875482 w 5875482"/>
              <a:gd name="connsiteY1" fmla="*/ 0 h 1432444"/>
              <a:gd name="connsiteX2" fmla="*/ 5875482 w 5875482"/>
              <a:gd name="connsiteY2" fmla="*/ 1432444 h 1432444"/>
              <a:gd name="connsiteX3" fmla="*/ 0 w 5875482"/>
              <a:gd name="connsiteY3" fmla="*/ 1432444 h 1432444"/>
              <a:gd name="connsiteX4" fmla="*/ 0 w 5875482"/>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5482" h="1432444">
                <a:moveTo>
                  <a:pt x="0" y="0"/>
                </a:moveTo>
                <a:lnTo>
                  <a:pt x="5875482" y="0"/>
                </a:lnTo>
                <a:lnTo>
                  <a:pt x="5875482"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i="0" kern="1200" dirty="0">
                <a:solidFill>
                  <a:srgbClr val="000000"/>
                </a:solidFill>
                <a:cs typeface="Aparajita" pitchFamily="34" charset="0"/>
              </a:rPr>
              <a:t>Safe Custody of PBs Returned Undelivered</a:t>
            </a:r>
            <a:endParaRPr lang="en-IN" sz="1800" b="1" kern="1200" dirty="0">
              <a:solidFill>
                <a:srgbClr val="000000"/>
              </a:solidFill>
              <a:cs typeface="Aparajita" pitchFamily="34" charset="0"/>
            </a:endParaRPr>
          </a:p>
        </p:txBody>
      </p:sp>
      <p:sp>
        <p:nvSpPr>
          <p:cNvPr id="22" name="Freeform 21"/>
          <p:cNvSpPr/>
          <p:nvPr/>
        </p:nvSpPr>
        <p:spPr>
          <a:xfrm>
            <a:off x="9318817" y="5069266"/>
            <a:ext cx="2387407"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i="0" kern="1200" dirty="0">
                <a:solidFill>
                  <a:srgbClr val="000000"/>
                </a:solidFill>
                <a:cs typeface="Aparajita" pitchFamily="34" charset="0"/>
              </a:rPr>
              <a:t>Counting of Postal Ballot Paper</a:t>
            </a:r>
            <a:endParaRPr lang="en-IN" sz="1800" b="1" kern="1200" dirty="0">
              <a:solidFill>
                <a:srgbClr val="000000"/>
              </a:solidFill>
              <a:cs typeface="Aparajita" pitchFamily="34" charset="0"/>
            </a:endParaRPr>
          </a:p>
        </p:txBody>
      </p:sp>
      <p:sp>
        <p:nvSpPr>
          <p:cNvPr id="2" name="Rectangle 1"/>
          <p:cNvSpPr/>
          <p:nvPr/>
        </p:nvSpPr>
        <p:spPr>
          <a:xfrm>
            <a:off x="396932" y="182033"/>
            <a:ext cx="4756174" cy="584775"/>
          </a:xfrm>
          <a:prstGeom prst="rect">
            <a:avLst/>
          </a:prstGeom>
        </p:spPr>
        <p:txBody>
          <a:bodyPr wrap="none">
            <a:spAutoFit/>
          </a:bodyPr>
          <a:lstStyle/>
          <a:p>
            <a:r>
              <a:rPr lang="en-IN" sz="3200" b="1" dirty="0"/>
              <a:t>Postal Ballot - Process 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 fill="hold"/>
                                        <p:tgtEl>
                                          <p:spTgt spid="6"/>
                                        </p:tgtEl>
                                        <p:attrNameLst>
                                          <p:attrName>ppt_x</p:attrName>
                                        </p:attrNameLst>
                                      </p:cBhvr>
                                      <p:tavLst>
                                        <p:tav tm="0">
                                          <p:val>
                                            <p:strVal val="#ppt_x"/>
                                          </p:val>
                                        </p:tav>
                                        <p:tav tm="100000">
                                          <p:val>
                                            <p:strVal val="#ppt_x"/>
                                          </p:val>
                                        </p:tav>
                                      </p:tavLst>
                                    </p:anim>
                                    <p:anim calcmode="lin" valueType="num">
                                      <p:cBhvr additive="base">
                                        <p:cTn id="14" dur="1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ppt_x"/>
                                          </p:val>
                                        </p:tav>
                                        <p:tav tm="100000">
                                          <p:val>
                                            <p:strVal val="#ppt_x"/>
                                          </p:val>
                                        </p:tav>
                                      </p:tavLst>
                                    </p:anim>
                                    <p:anim calcmode="lin" valueType="num">
                                      <p:cBhvr additive="base">
                                        <p:cTn id="8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186" y="5466017"/>
            <a:ext cx="11329259" cy="502766"/>
          </a:xfrm>
          <a:prstGeom prst="rect">
            <a:avLst/>
          </a:prstGeom>
          <a:solidFill>
            <a:schemeClr val="bg1"/>
          </a:solid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665" b="1" dirty="0" smtClean="0">
                <a:solidFill>
                  <a:srgbClr val="FF3399"/>
                </a:solidFill>
                <a:cs typeface="Calibri" panose="020F0502020204030204" pitchFamily="34" charset="0"/>
              </a:rPr>
              <a:t>NB: RO to make meticulous arrangements for ensuring compliance as above </a:t>
            </a:r>
            <a:endParaRPr lang="en-US" sz="2665" b="1" dirty="0">
              <a:solidFill>
                <a:srgbClr val="FF3399"/>
              </a:solidFill>
              <a:cs typeface="Aparajita" pitchFamily="34" charset="0"/>
            </a:endParaRPr>
          </a:p>
        </p:txBody>
      </p:sp>
      <p:sp>
        <p:nvSpPr>
          <p:cNvPr id="14" name="Rectangle 13"/>
          <p:cNvSpPr/>
          <p:nvPr/>
        </p:nvSpPr>
        <p:spPr>
          <a:xfrm>
            <a:off x="0" y="276563"/>
            <a:ext cx="12192000" cy="954107"/>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US" sz="2800" b="1" dirty="0" smtClean="0"/>
              <a:t>ALL </a:t>
            </a:r>
            <a:r>
              <a:rPr lang="en-US" sz="2800" b="1" dirty="0"/>
              <a:t>Postal Ballot Papers </a:t>
            </a:r>
            <a:r>
              <a:rPr lang="en-US" sz="2800" b="1" dirty="0" smtClean="0"/>
              <a:t>– Return - Procedure </a:t>
            </a:r>
            <a:r>
              <a:rPr lang="en-US" sz="2800" b="1" dirty="0"/>
              <a:t>on Receiving Postal Ballots by Post</a:t>
            </a:r>
            <a:endParaRPr lang="en-IN" sz="2800" b="1" dirty="0"/>
          </a:p>
          <a:p>
            <a:pPr algn="ctr"/>
            <a:r>
              <a:rPr lang="en-US" sz="2800" b="1" dirty="0" smtClean="0"/>
              <a:t> </a:t>
            </a:r>
            <a:endParaRPr lang="en-IN" sz="2800" b="1" dirty="0"/>
          </a:p>
        </p:txBody>
      </p:sp>
      <p:sp>
        <p:nvSpPr>
          <p:cNvPr id="2" name="Rectangle 1"/>
          <p:cNvSpPr/>
          <p:nvPr/>
        </p:nvSpPr>
        <p:spPr>
          <a:xfrm>
            <a:off x="63382" y="1228888"/>
            <a:ext cx="12065235" cy="4185761"/>
          </a:xfrm>
          <a:prstGeom prst="rect">
            <a:avLst/>
          </a:prstGeom>
        </p:spPr>
        <p:txBody>
          <a:bodyPr wrap="square">
            <a:spAutoFit/>
          </a:bodyPr>
          <a:lstStyle/>
          <a:p>
            <a:pPr lvl="0" defTabSz="889000">
              <a:lnSpc>
                <a:spcPct val="90000"/>
              </a:lnSpc>
              <a:spcBef>
                <a:spcPct val="0"/>
              </a:spcBef>
              <a:spcAft>
                <a:spcPct val="35000"/>
              </a:spcAft>
            </a:pPr>
            <a:r>
              <a:rPr lang="en-US" sz="2800" b="1" dirty="0" smtClean="0">
                <a:cs typeface="Aparajita" pitchFamily="34" charset="0"/>
              </a:rPr>
              <a:t>SOP for daily receiving of PB from Postal Dept. </a:t>
            </a:r>
          </a:p>
          <a:p>
            <a:pPr marL="285750" lvl="0" indent="-285750" defTabSz="889000">
              <a:lnSpc>
                <a:spcPct val="90000"/>
              </a:lnSpc>
              <a:spcBef>
                <a:spcPct val="0"/>
              </a:spcBef>
              <a:spcAft>
                <a:spcPct val="35000"/>
              </a:spcAft>
              <a:buFont typeface="Wingdings" panose="05000000000000000000" pitchFamily="2" charset="2"/>
              <a:buChar char="§"/>
            </a:pPr>
            <a:r>
              <a:rPr lang="en-US" sz="2800" dirty="0" smtClean="0">
                <a:cs typeface="Aparajita" pitchFamily="34" charset="0"/>
              </a:rPr>
              <a:t>Details of total no. of </a:t>
            </a:r>
            <a:r>
              <a:rPr lang="en-US" sz="2800" dirty="0">
                <a:cs typeface="Aparajita" pitchFamily="34" charset="0"/>
              </a:rPr>
              <a:t>postal ballots delivered by the post </a:t>
            </a:r>
            <a:r>
              <a:rPr lang="en-US" sz="2800" dirty="0" smtClean="0">
                <a:cs typeface="Aparajita" pitchFamily="34" charset="0"/>
              </a:rPr>
              <a:t>office everyday </a:t>
            </a:r>
            <a:r>
              <a:rPr lang="en-US" sz="2800" dirty="0">
                <a:cs typeface="Aparajita" pitchFamily="34" charset="0"/>
              </a:rPr>
              <a:t>will be </a:t>
            </a:r>
            <a:r>
              <a:rPr lang="en-US" sz="2800" dirty="0" smtClean="0">
                <a:cs typeface="Aparajita" pitchFamily="34" charset="0"/>
              </a:rPr>
              <a:t>shared with the representatives </a:t>
            </a:r>
            <a:r>
              <a:rPr lang="en-US" sz="2800" dirty="0">
                <a:cs typeface="Aparajita" pitchFamily="34" charset="0"/>
              </a:rPr>
              <a:t>of </a:t>
            </a:r>
            <a:r>
              <a:rPr lang="en-US" sz="2800" dirty="0" smtClean="0">
                <a:cs typeface="Aparajita" pitchFamily="34" charset="0"/>
              </a:rPr>
              <a:t>candidates</a:t>
            </a:r>
            <a:r>
              <a:rPr lang="en-US" sz="2800" dirty="0">
                <a:cs typeface="Aparajita" pitchFamily="34" charset="0"/>
              </a:rPr>
              <a:t>.</a:t>
            </a:r>
          </a:p>
          <a:p>
            <a:pPr marL="342900" indent="-342900" defTabSz="889000">
              <a:lnSpc>
                <a:spcPct val="90000"/>
              </a:lnSpc>
              <a:spcBef>
                <a:spcPct val="0"/>
              </a:spcBef>
              <a:spcAft>
                <a:spcPct val="35000"/>
              </a:spcAft>
              <a:buFont typeface="Wingdings" panose="05000000000000000000" pitchFamily="2" charset="2"/>
              <a:buChar char="§"/>
            </a:pPr>
            <a:r>
              <a:rPr lang="en-US" sz="2800" dirty="0">
                <a:cs typeface="Aparajita" pitchFamily="34" charset="0"/>
              </a:rPr>
              <a:t>Acknowledgement of the number of postal ballots received by post will be prepared in duplicate. One copy to be given to the post office and other copy shall be kept in the record of the RO. </a:t>
            </a:r>
            <a:endParaRPr lang="en-US" sz="2800" dirty="0" smtClean="0">
              <a:cs typeface="Aparajita" pitchFamily="34" charset="0"/>
            </a:endParaRPr>
          </a:p>
          <a:p>
            <a:pPr marL="342900" lvl="0" indent="-342900" defTabSz="889000">
              <a:lnSpc>
                <a:spcPct val="90000"/>
              </a:lnSpc>
              <a:spcBef>
                <a:spcPct val="0"/>
              </a:spcBef>
              <a:spcAft>
                <a:spcPct val="35000"/>
              </a:spcAft>
              <a:buFont typeface="Wingdings" panose="05000000000000000000" pitchFamily="2" charset="2"/>
              <a:buChar char="§"/>
            </a:pPr>
            <a:r>
              <a:rPr lang="en-US" sz="2800" dirty="0" smtClean="0">
                <a:cs typeface="Aparajita" pitchFamily="34" charset="0"/>
              </a:rPr>
              <a:t>The </a:t>
            </a:r>
            <a:r>
              <a:rPr lang="en-US" sz="2800" dirty="0">
                <a:cs typeface="Aparajita" pitchFamily="34" charset="0"/>
              </a:rPr>
              <a:t>number of postal ballots received will be entered in the daily return in </a:t>
            </a:r>
            <a:r>
              <a:rPr lang="en-US" sz="2800" b="1" dirty="0">
                <a:solidFill>
                  <a:srgbClr val="0070C0"/>
                </a:solidFill>
                <a:cs typeface="Aparajita" pitchFamily="34" charset="0"/>
              </a:rPr>
              <a:t>Format-3 </a:t>
            </a:r>
            <a:r>
              <a:rPr lang="en-US" sz="2800" dirty="0">
                <a:cs typeface="Aparajita" pitchFamily="34" charset="0"/>
              </a:rPr>
              <a:t>by the </a:t>
            </a:r>
            <a:r>
              <a:rPr lang="en-US" sz="2800" dirty="0" smtClean="0">
                <a:cs typeface="Aparajita" pitchFamily="34" charset="0"/>
              </a:rPr>
              <a:t>RO</a:t>
            </a:r>
            <a:r>
              <a:rPr lang="en-US" sz="2800" dirty="0">
                <a:solidFill>
                  <a:srgbClr val="FF0000"/>
                </a:solidFill>
                <a:cs typeface="Aparajita" pitchFamily="34" charset="0"/>
              </a:rPr>
              <a:t> </a:t>
            </a:r>
            <a:r>
              <a:rPr lang="en-US" sz="2800" dirty="0" smtClean="0">
                <a:solidFill>
                  <a:srgbClr val="FF0000"/>
                </a:solidFill>
                <a:cs typeface="Aparajita" pitchFamily="34" charset="0"/>
              </a:rPr>
              <a:t>(ECI Instruction - L</a:t>
            </a:r>
            <a:r>
              <a:rPr lang="en-US" sz="2800" dirty="0">
                <a:solidFill>
                  <a:srgbClr val="FF0000"/>
                </a:solidFill>
                <a:cs typeface="Aparajita" pitchFamily="34" charset="0"/>
              </a:rPr>
              <a:t>. No. 52/2014-SDR dated 07/03/2014). </a:t>
            </a:r>
            <a:endParaRPr lang="en-US" sz="2800" dirty="0" smtClean="0">
              <a:solidFill>
                <a:srgbClr val="FF0000"/>
              </a:solidFill>
              <a:cs typeface="Aparajita" pitchFamily="34" charset="0"/>
            </a:endParaRPr>
          </a:p>
          <a:p>
            <a:pPr marL="342900" indent="-342900" defTabSz="889000">
              <a:lnSpc>
                <a:spcPct val="90000"/>
              </a:lnSpc>
              <a:spcBef>
                <a:spcPct val="0"/>
              </a:spcBef>
              <a:spcAft>
                <a:spcPct val="35000"/>
              </a:spcAft>
              <a:buFont typeface="Wingdings" panose="05000000000000000000" pitchFamily="2" charset="2"/>
              <a:buChar char="§"/>
            </a:pPr>
            <a:r>
              <a:rPr lang="en-US" sz="2800" dirty="0">
                <a:cs typeface="Aparajita" pitchFamily="34" charset="0"/>
              </a:rPr>
              <a:t>The entire process will be </a:t>
            </a:r>
            <a:r>
              <a:rPr lang="en-US" sz="2800" dirty="0" smtClean="0">
                <a:cs typeface="Aparajita" pitchFamily="34" charset="0"/>
              </a:rPr>
              <a:t>videographed.</a:t>
            </a:r>
            <a:endParaRPr lang="en-IN" sz="2800" dirty="0"/>
          </a:p>
        </p:txBody>
      </p:sp>
    </p:spTree>
    <p:extLst>
      <p:ext uri="{BB962C8B-B14F-4D97-AF65-F5344CB8AC3E}">
        <p14:creationId xmlns:p14="http://schemas.microsoft.com/office/powerpoint/2010/main" val="27203843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718" y="121949"/>
            <a:ext cx="11329259" cy="584775"/>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US" sz="3200" b="1" dirty="0" smtClean="0"/>
              <a:t>Return </a:t>
            </a:r>
            <a:r>
              <a:rPr lang="en-US" sz="3200" b="1" dirty="0"/>
              <a:t>of Polled PB </a:t>
            </a:r>
            <a:r>
              <a:rPr lang="en-US" sz="3200" b="1" dirty="0" smtClean="0"/>
              <a:t>- </a:t>
            </a:r>
            <a:r>
              <a:rPr lang="en-US" sz="3200" b="1" dirty="0"/>
              <a:t>Role of </a:t>
            </a:r>
            <a:r>
              <a:rPr lang="en-US" sz="3200" b="1" dirty="0" smtClean="0"/>
              <a:t>CEO/RO</a:t>
            </a:r>
            <a:endParaRPr lang="en-IN" sz="3200" b="1" dirty="0"/>
          </a:p>
        </p:txBody>
      </p:sp>
      <p:sp>
        <p:nvSpPr>
          <p:cNvPr id="5" name="Rectangle 4"/>
          <p:cNvSpPr/>
          <p:nvPr/>
        </p:nvSpPr>
        <p:spPr>
          <a:xfrm>
            <a:off x="0" y="904642"/>
            <a:ext cx="12192000" cy="5170646"/>
          </a:xfrm>
          <a:prstGeom prst="rect">
            <a:avLst/>
          </a:prstGeom>
        </p:spPr>
        <p:txBody>
          <a:bodyPr wrap="square">
            <a:spAutoFit/>
          </a:bodyPr>
          <a:lstStyle/>
          <a:p>
            <a:pPr lvl="0">
              <a:lnSpc>
                <a:spcPct val="150000"/>
              </a:lnSpc>
            </a:pPr>
            <a:r>
              <a:rPr lang="en-US" sz="2200" b="1" dirty="0" smtClean="0">
                <a:cs typeface="Aparajita" pitchFamily="34" charset="0"/>
              </a:rPr>
              <a:t>Arrangements for flawless delivery of returned PBs till start of counting: </a:t>
            </a:r>
          </a:p>
          <a:p>
            <a:pPr marL="457200" lvl="0" indent="-457200">
              <a:lnSpc>
                <a:spcPct val="150000"/>
              </a:lnSpc>
              <a:buFont typeface="Arial" panose="020B0604020202020204" pitchFamily="34" charset="0"/>
              <a:buChar char="•"/>
            </a:pPr>
            <a:r>
              <a:rPr lang="en-US" sz="2200" dirty="0" smtClean="0">
                <a:cs typeface="Aparajita" pitchFamily="34" charset="0"/>
              </a:rPr>
              <a:t>For </a:t>
            </a:r>
            <a:r>
              <a:rPr lang="en-US" sz="2200" dirty="0">
                <a:cs typeface="Aparajita" pitchFamily="34" charset="0"/>
              </a:rPr>
              <a:t>receiving back postal ballots by post, the CEO will make arrangement with the Postal Department to nominate one post office for each Assembly Constituency which will deliver postal ballots every day to the Returning Officer</a:t>
            </a:r>
            <a:r>
              <a:rPr lang="en-US" sz="2200" dirty="0">
                <a:latin typeface="Aparajita" pitchFamily="34" charset="0"/>
                <a:cs typeface="Aparajita" pitchFamily="34" charset="0"/>
              </a:rPr>
              <a:t>. </a:t>
            </a:r>
            <a:endParaRPr lang="en-US" sz="2200" dirty="0" smtClean="0">
              <a:latin typeface="Aparajita" pitchFamily="34" charset="0"/>
              <a:cs typeface="Aparajita" pitchFamily="34" charset="0"/>
            </a:endParaRPr>
          </a:p>
          <a:p>
            <a:pPr marL="457200" indent="-457200">
              <a:lnSpc>
                <a:spcPct val="150000"/>
              </a:lnSpc>
              <a:buFont typeface="Arial" panose="020B0604020202020204" pitchFamily="34" charset="0"/>
              <a:buChar char="•"/>
            </a:pPr>
            <a:r>
              <a:rPr lang="en-US" sz="2200" dirty="0">
                <a:cs typeface="Aparajita" pitchFamily="34" charset="0"/>
              </a:rPr>
              <a:t>The time of delivery will be fixed at </a:t>
            </a:r>
            <a:r>
              <a:rPr lang="en-US" sz="2200" b="1" dirty="0">
                <a:cs typeface="Aparajita" pitchFamily="34" charset="0"/>
              </a:rPr>
              <a:t>3 PM </a:t>
            </a:r>
            <a:r>
              <a:rPr lang="en-US" sz="2200" dirty="0">
                <a:cs typeface="Aparajita" pitchFamily="34" charset="0"/>
              </a:rPr>
              <a:t>every day at the office of the Returning Officer, except for the counting day when the time for delivery will be at the counting center for that Constituency till the start of counting</a:t>
            </a:r>
            <a:r>
              <a:rPr lang="en-US" sz="2200" dirty="0">
                <a:latin typeface="Aparajita" pitchFamily="34" charset="0"/>
                <a:cs typeface="Aparajita" pitchFamily="34" charset="0"/>
              </a:rPr>
              <a:t>.</a:t>
            </a:r>
            <a:endParaRPr lang="en-IN" sz="2200" dirty="0"/>
          </a:p>
          <a:p>
            <a:pPr lvl="0">
              <a:lnSpc>
                <a:spcPct val="150000"/>
              </a:lnSpc>
            </a:pPr>
            <a:endParaRPr lang="en-US" sz="2200" dirty="0" smtClean="0">
              <a:latin typeface="Aparajita" pitchFamily="34" charset="0"/>
              <a:cs typeface="Aparajita" pitchFamily="34" charset="0"/>
            </a:endParaRPr>
          </a:p>
          <a:p>
            <a:pPr>
              <a:lnSpc>
                <a:spcPct val="150000"/>
              </a:lnSpc>
            </a:pPr>
            <a:r>
              <a:rPr lang="en-US" sz="2200" b="1" dirty="0" smtClean="0">
                <a:solidFill>
                  <a:srgbClr val="FF3399"/>
                </a:solidFill>
                <a:cs typeface="Aparajita" pitchFamily="34" charset="0"/>
              </a:rPr>
              <a:t>NB: A </a:t>
            </a:r>
            <a:r>
              <a:rPr lang="en-US" sz="2200" b="1" dirty="0">
                <a:solidFill>
                  <a:srgbClr val="FF3399"/>
                </a:solidFill>
                <a:cs typeface="Aparajita" pitchFamily="34" charset="0"/>
              </a:rPr>
              <a:t>pass should be issued to the nominated postal department employee to enter the counting center on counting day for this purpose</a:t>
            </a:r>
            <a:r>
              <a:rPr lang="en-US" sz="2200" b="1" dirty="0" smtClean="0">
                <a:solidFill>
                  <a:srgbClr val="FF3399"/>
                </a:solidFill>
                <a:cs typeface="Aparajita" pitchFamily="34" charset="0"/>
              </a:rPr>
              <a:t>.</a:t>
            </a:r>
            <a:endParaRPr lang="en-IN" sz="2200" dirty="0"/>
          </a:p>
        </p:txBody>
      </p:sp>
    </p:spTree>
    <p:extLst>
      <p:ext uri="{BB962C8B-B14F-4D97-AF65-F5344CB8AC3E}">
        <p14:creationId xmlns:p14="http://schemas.microsoft.com/office/powerpoint/2010/main" val="93739217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593"/>
            <a:ext cx="12192000" cy="584775"/>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US" sz="3200" b="1" dirty="0"/>
              <a:t>Monitoring of </a:t>
            </a:r>
            <a:r>
              <a:rPr lang="en-US" sz="3200" b="1" dirty="0" smtClean="0"/>
              <a:t>ALL Postal </a:t>
            </a:r>
            <a:r>
              <a:rPr lang="en-US" sz="3200" b="1" dirty="0"/>
              <a:t>Ballots Received </a:t>
            </a:r>
            <a:r>
              <a:rPr lang="en-US" sz="3200" b="1" dirty="0" smtClean="0"/>
              <a:t>from facilitation Centers</a:t>
            </a:r>
            <a:endParaRPr lang="en-IN" sz="3200" b="1" dirty="0"/>
          </a:p>
        </p:txBody>
      </p:sp>
      <p:sp>
        <p:nvSpPr>
          <p:cNvPr id="3" name="Rectangle 2"/>
          <p:cNvSpPr/>
          <p:nvPr/>
        </p:nvSpPr>
        <p:spPr>
          <a:xfrm>
            <a:off x="145774" y="777368"/>
            <a:ext cx="12046226" cy="5626027"/>
          </a:xfrm>
          <a:prstGeom prst="rect">
            <a:avLst/>
          </a:prstGeom>
        </p:spPr>
        <p:txBody>
          <a:bodyPr wrap="square">
            <a:spAutoFit/>
          </a:bodyPr>
          <a:lstStyle/>
          <a:p>
            <a:pPr lvl="0">
              <a:lnSpc>
                <a:spcPct val="150000"/>
              </a:lnSpc>
            </a:pPr>
            <a:r>
              <a:rPr lang="en-US" sz="2200" b="1" dirty="0" smtClean="0">
                <a:cs typeface="Aparajita" pitchFamily="34" charset="0"/>
              </a:rPr>
              <a:t>Monitoring and reporting of returned PBs in </a:t>
            </a:r>
            <a:r>
              <a:rPr lang="en-US" sz="2200" b="1" dirty="0">
                <a:solidFill>
                  <a:srgbClr val="0070C0"/>
                </a:solidFill>
                <a:cs typeface="Aparajita" pitchFamily="34" charset="0"/>
              </a:rPr>
              <a:t>Format 3 </a:t>
            </a:r>
            <a:r>
              <a:rPr lang="en-US" sz="2200" b="1" dirty="0" smtClean="0">
                <a:cs typeface="Aparajita" pitchFamily="34" charset="0"/>
              </a:rPr>
              <a:t>on daily basis:</a:t>
            </a:r>
          </a:p>
          <a:p>
            <a:pPr marL="285750" lvl="0" indent="-285750">
              <a:lnSpc>
                <a:spcPct val="150000"/>
              </a:lnSpc>
              <a:buFont typeface="Arial" panose="020B0604020202020204" pitchFamily="34" charset="0"/>
              <a:buChar char="•"/>
            </a:pPr>
            <a:r>
              <a:rPr lang="en-US" sz="2200" dirty="0" smtClean="0">
                <a:cs typeface="Aparajita" pitchFamily="34" charset="0"/>
              </a:rPr>
              <a:t>RO </a:t>
            </a:r>
            <a:r>
              <a:rPr lang="en-US" sz="2200" dirty="0">
                <a:cs typeface="Aparajita" pitchFamily="34" charset="0"/>
              </a:rPr>
              <a:t>will prepare a </a:t>
            </a:r>
            <a:r>
              <a:rPr lang="en-US" sz="2200" b="1" i="1" u="sng" dirty="0">
                <a:cs typeface="Aparajita" pitchFamily="34" charset="0"/>
              </a:rPr>
              <a:t>return of the PBs </a:t>
            </a:r>
            <a:r>
              <a:rPr lang="en-US" sz="2200" dirty="0">
                <a:cs typeface="Aparajita" pitchFamily="34" charset="0"/>
              </a:rPr>
              <a:t>received </a:t>
            </a:r>
            <a:r>
              <a:rPr lang="en-US" sz="2200" b="1" i="1" u="sng" dirty="0">
                <a:cs typeface="Aparajita" pitchFamily="34" charset="0"/>
              </a:rPr>
              <a:t>from facilitation centers </a:t>
            </a:r>
            <a:r>
              <a:rPr lang="en-US" sz="2200" dirty="0">
                <a:cs typeface="Aparajita" pitchFamily="34" charset="0"/>
              </a:rPr>
              <a:t>in </a:t>
            </a:r>
            <a:r>
              <a:rPr lang="en-US" sz="2200" b="1" dirty="0">
                <a:solidFill>
                  <a:srgbClr val="0070C0"/>
                </a:solidFill>
                <a:cs typeface="Aparajita" pitchFamily="34" charset="0"/>
              </a:rPr>
              <a:t>Format-3</a:t>
            </a:r>
            <a:r>
              <a:rPr lang="en-US" sz="2200" dirty="0">
                <a:cs typeface="Aparajita" pitchFamily="34" charset="0"/>
              </a:rPr>
              <a:t> every day till he stops receiving postal ballots from facilitation centers. </a:t>
            </a:r>
            <a:endParaRPr lang="en-US" sz="2200" dirty="0" smtClean="0">
              <a:cs typeface="Aparajita" pitchFamily="34" charset="0"/>
            </a:endParaRPr>
          </a:p>
          <a:p>
            <a:pPr marL="285750" lvl="0" indent="-285750">
              <a:lnSpc>
                <a:spcPct val="150000"/>
              </a:lnSpc>
              <a:buFont typeface="Arial" panose="020B0604020202020204" pitchFamily="34" charset="0"/>
              <a:buChar char="•"/>
            </a:pPr>
            <a:r>
              <a:rPr lang="en-US" sz="2200" dirty="0">
                <a:cs typeface="Aparajita" pitchFamily="34" charset="0"/>
              </a:rPr>
              <a:t>(The number of PBs received by post will also be entered in the </a:t>
            </a:r>
            <a:r>
              <a:rPr lang="en-US" sz="2200" b="1" dirty="0">
                <a:solidFill>
                  <a:srgbClr val="0070C0"/>
                </a:solidFill>
                <a:cs typeface="Aparajita" pitchFamily="34" charset="0"/>
              </a:rPr>
              <a:t>Format-3</a:t>
            </a:r>
            <a:r>
              <a:rPr lang="en-US" sz="2200" dirty="0">
                <a:cs typeface="Aparajita" pitchFamily="34" charset="0"/>
              </a:rPr>
              <a:t> till the day of counting) </a:t>
            </a:r>
          </a:p>
          <a:p>
            <a:pPr marL="285750" lvl="0" indent="-285750">
              <a:lnSpc>
                <a:spcPct val="150000"/>
              </a:lnSpc>
              <a:buFont typeface="Arial" panose="020B0604020202020204" pitchFamily="34" charset="0"/>
              <a:buChar char="•"/>
            </a:pPr>
            <a:r>
              <a:rPr lang="en-US" sz="2200" dirty="0" smtClean="0">
                <a:cs typeface="Aparajita" pitchFamily="34" charset="0"/>
              </a:rPr>
              <a:t>A </a:t>
            </a:r>
            <a:r>
              <a:rPr lang="en-US" sz="2200" dirty="0">
                <a:cs typeface="Aparajita" pitchFamily="34" charset="0"/>
              </a:rPr>
              <a:t>copy of the return in </a:t>
            </a:r>
            <a:r>
              <a:rPr lang="en-US" sz="2200" b="1" dirty="0">
                <a:solidFill>
                  <a:srgbClr val="0070C0"/>
                </a:solidFill>
                <a:cs typeface="Aparajita" pitchFamily="34" charset="0"/>
              </a:rPr>
              <a:t>Format-3</a:t>
            </a:r>
            <a:r>
              <a:rPr lang="en-US" sz="2200" dirty="0">
                <a:cs typeface="Aparajita" pitchFamily="34" charset="0"/>
              </a:rPr>
              <a:t> to be forwarded to the Chief Electoral Officer every day through the DEO of the District</a:t>
            </a:r>
            <a:r>
              <a:rPr lang="en-US" sz="2200" dirty="0" smtClean="0">
                <a:cs typeface="Aparajita" pitchFamily="34" charset="0"/>
              </a:rPr>
              <a:t>.</a:t>
            </a:r>
          </a:p>
          <a:p>
            <a:pPr marL="285750" indent="-285750">
              <a:lnSpc>
                <a:spcPct val="150000"/>
              </a:lnSpc>
              <a:buFont typeface="Arial" panose="020B0604020202020204" pitchFamily="34" charset="0"/>
              <a:buChar char="•"/>
            </a:pPr>
            <a:r>
              <a:rPr lang="en-US" sz="2200" dirty="0">
                <a:cs typeface="Aparajita" pitchFamily="34" charset="0"/>
              </a:rPr>
              <a:t>A copy of the return in </a:t>
            </a:r>
            <a:r>
              <a:rPr lang="en-US" sz="2200" b="1" dirty="0">
                <a:solidFill>
                  <a:srgbClr val="0070C0"/>
                </a:solidFill>
                <a:cs typeface="Aparajita" pitchFamily="34" charset="0"/>
              </a:rPr>
              <a:t>Format-3</a:t>
            </a:r>
            <a:r>
              <a:rPr lang="en-US" sz="2200" dirty="0">
                <a:cs typeface="Aparajita" pitchFamily="34" charset="0"/>
              </a:rPr>
              <a:t> will also be given to all the candidates. </a:t>
            </a:r>
            <a:endParaRPr lang="en-IN" sz="2200" dirty="0">
              <a:cs typeface="Aparajita" pitchFamily="34" charset="0"/>
            </a:endParaRPr>
          </a:p>
          <a:p>
            <a:pPr marL="285750" indent="-285750">
              <a:lnSpc>
                <a:spcPct val="15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The Chief Electoral Officer will compile the information of the State in </a:t>
            </a:r>
            <a:r>
              <a:rPr lang="en-US" sz="2200" b="1" dirty="0">
                <a:solidFill>
                  <a:srgbClr val="0070C0"/>
                </a:solidFill>
                <a:cs typeface="Aparajita" pitchFamily="34" charset="0"/>
              </a:rPr>
              <a:t>Format-3</a:t>
            </a:r>
            <a:r>
              <a:rPr lang="en-US" sz="2200" dirty="0">
                <a:latin typeface="Calibri" panose="020F0502020204030204" pitchFamily="34" charset="0"/>
                <a:cs typeface="Calibri" panose="020F0502020204030204" pitchFamily="34" charset="0"/>
              </a:rPr>
              <a:t> every day and transmit a </a:t>
            </a:r>
            <a:r>
              <a:rPr lang="en-US" sz="2200" b="1" i="1" u="sng" dirty="0">
                <a:latin typeface="Calibri" panose="020F0502020204030204" pitchFamily="34" charset="0"/>
                <a:cs typeface="Calibri" panose="020F0502020204030204" pitchFamily="34" charset="0"/>
              </a:rPr>
              <a:t>copy to the ECI</a:t>
            </a:r>
            <a:r>
              <a:rPr lang="en-US" sz="2200" dirty="0">
                <a:latin typeface="Calibri" panose="020F0502020204030204" pitchFamily="34" charset="0"/>
                <a:cs typeface="Calibri" panose="020F0502020204030204" pitchFamily="34" charset="0"/>
              </a:rPr>
              <a:t>. The CEO will also send a copy of the compiled </a:t>
            </a:r>
            <a:r>
              <a:rPr lang="en-US" sz="2200" b="1" dirty="0">
                <a:solidFill>
                  <a:srgbClr val="0070C0"/>
                </a:solidFill>
                <a:cs typeface="Aparajita" pitchFamily="34" charset="0"/>
              </a:rPr>
              <a:t>Format-3</a:t>
            </a:r>
            <a:r>
              <a:rPr lang="en-US" sz="2200" dirty="0">
                <a:latin typeface="Calibri" panose="020F0502020204030204" pitchFamily="34" charset="0"/>
                <a:cs typeface="Calibri" panose="020F0502020204030204" pitchFamily="34" charset="0"/>
              </a:rPr>
              <a:t> to all </a:t>
            </a:r>
            <a:r>
              <a:rPr lang="en-US" sz="2200" b="1" i="1" u="sng" dirty="0">
                <a:latin typeface="Calibri" panose="020F0502020204030204" pitchFamily="34" charset="0"/>
                <a:cs typeface="Calibri" panose="020F0502020204030204" pitchFamily="34" charset="0"/>
              </a:rPr>
              <a:t>recognized political parties.</a:t>
            </a:r>
            <a:endParaRPr lang="en-IN" sz="2200" b="1" i="1" u="sng" dirty="0">
              <a:latin typeface="Calibri" panose="020F0502020204030204" pitchFamily="34" charset="0"/>
              <a:cs typeface="Calibri" panose="020F0502020204030204" pitchFamily="34" charset="0"/>
            </a:endParaRPr>
          </a:p>
          <a:p>
            <a:pPr marL="285750" lvl="0" indent="-285750">
              <a:lnSpc>
                <a:spcPct val="150000"/>
              </a:lnSpc>
              <a:buFont typeface="Arial" panose="020B0604020202020204" pitchFamily="34" charset="0"/>
              <a:buChar char="•"/>
            </a:pPr>
            <a:endParaRPr lang="en-IN" sz="2200" dirty="0">
              <a:cs typeface="Aparajita" pitchFamily="34" charset="0"/>
            </a:endParaRPr>
          </a:p>
        </p:txBody>
      </p:sp>
    </p:spTree>
    <p:extLst>
      <p:ext uri="{BB962C8B-B14F-4D97-AF65-F5344CB8AC3E}">
        <p14:creationId xmlns:p14="http://schemas.microsoft.com/office/powerpoint/2010/main" val="40884874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970"/>
            <a:ext cx="12192000" cy="646331"/>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US" sz="3600" b="1" dirty="0"/>
              <a:t>Storage of </a:t>
            </a:r>
            <a:r>
              <a:rPr lang="en-US" sz="3600" b="1" dirty="0" smtClean="0"/>
              <a:t>ALL PBs </a:t>
            </a:r>
            <a:r>
              <a:rPr lang="en-US" sz="3600" b="1" dirty="0"/>
              <a:t>Received </a:t>
            </a:r>
            <a:r>
              <a:rPr lang="en-US" sz="3600" b="1" dirty="0" smtClean="0"/>
              <a:t>by post – process flow</a:t>
            </a:r>
            <a:endParaRPr lang="en-IN" sz="3600" b="1" dirty="0"/>
          </a:p>
        </p:txBody>
      </p:sp>
      <p:sp>
        <p:nvSpPr>
          <p:cNvPr id="19" name="Freeform 18"/>
          <p:cNvSpPr/>
          <p:nvPr/>
        </p:nvSpPr>
        <p:spPr>
          <a:xfrm>
            <a:off x="623392" y="949130"/>
            <a:ext cx="4697908" cy="1186249"/>
          </a:xfrm>
          <a:custGeom>
            <a:avLst/>
            <a:gdLst>
              <a:gd name="connsiteX0" fmla="*/ 0 w 4185813"/>
              <a:gd name="connsiteY0" fmla="*/ 106303 h 1063030"/>
              <a:gd name="connsiteX1" fmla="*/ 106303 w 4185813"/>
              <a:gd name="connsiteY1" fmla="*/ 0 h 1063030"/>
              <a:gd name="connsiteX2" fmla="*/ 4079510 w 4185813"/>
              <a:gd name="connsiteY2" fmla="*/ 0 h 1063030"/>
              <a:gd name="connsiteX3" fmla="*/ 4185813 w 4185813"/>
              <a:gd name="connsiteY3" fmla="*/ 106303 h 1063030"/>
              <a:gd name="connsiteX4" fmla="*/ 4185813 w 4185813"/>
              <a:gd name="connsiteY4" fmla="*/ 956727 h 1063030"/>
              <a:gd name="connsiteX5" fmla="*/ 4079510 w 4185813"/>
              <a:gd name="connsiteY5" fmla="*/ 1063030 h 1063030"/>
              <a:gd name="connsiteX6" fmla="*/ 106303 w 4185813"/>
              <a:gd name="connsiteY6" fmla="*/ 1063030 h 1063030"/>
              <a:gd name="connsiteX7" fmla="*/ 0 w 4185813"/>
              <a:gd name="connsiteY7" fmla="*/ 956727 h 1063030"/>
              <a:gd name="connsiteX8" fmla="*/ 0 w 4185813"/>
              <a:gd name="connsiteY8" fmla="*/ 106303 h 106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813" h="1063030">
                <a:moveTo>
                  <a:pt x="0" y="106303"/>
                </a:moveTo>
                <a:cubicBezTo>
                  <a:pt x="0" y="47593"/>
                  <a:pt x="47593" y="0"/>
                  <a:pt x="106303" y="0"/>
                </a:cubicBezTo>
                <a:lnTo>
                  <a:pt x="4079510" y="0"/>
                </a:lnTo>
                <a:cubicBezTo>
                  <a:pt x="4138220" y="0"/>
                  <a:pt x="4185813" y="47593"/>
                  <a:pt x="4185813" y="106303"/>
                </a:cubicBezTo>
                <a:lnTo>
                  <a:pt x="4185813" y="956727"/>
                </a:lnTo>
                <a:cubicBezTo>
                  <a:pt x="4185813" y="1015437"/>
                  <a:pt x="4138220" y="1063030"/>
                  <a:pt x="4079510" y="1063030"/>
                </a:cubicBezTo>
                <a:lnTo>
                  <a:pt x="106303" y="1063030"/>
                </a:lnTo>
                <a:cubicBezTo>
                  <a:pt x="47593" y="1063030"/>
                  <a:pt x="0" y="1015437"/>
                  <a:pt x="0" y="956727"/>
                </a:cubicBezTo>
                <a:lnTo>
                  <a:pt x="0" y="106303"/>
                </a:lnTo>
                <a:close/>
              </a:path>
            </a:pathLst>
          </a:cu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lt1"/>
          </a:fontRef>
        </p:style>
        <p:txBody>
          <a:bodyPr spcFirstLastPara="0" vert="horz" wrap="square" lIns="99715" tIns="99715" rIns="99715" bIns="99715" numCol="1" spcCol="1270" anchor="ctr" anchorCtr="0">
            <a:noAutofit/>
          </a:bodyPr>
          <a:lstStyle/>
          <a:p>
            <a:pPr lvl="0" algn="ctr" defTabSz="800100" rtl="0">
              <a:lnSpc>
                <a:spcPct val="90000"/>
              </a:lnSpc>
              <a:spcBef>
                <a:spcPct val="0"/>
              </a:spcBef>
              <a:spcAft>
                <a:spcPct val="35000"/>
              </a:spcAft>
            </a:pPr>
            <a:r>
              <a:rPr lang="en-US" sz="2000" kern="1200" dirty="0">
                <a:solidFill>
                  <a:schemeClr val="tx1"/>
                </a:solidFill>
                <a:cs typeface="Aparajita" pitchFamily="34" charset="0"/>
              </a:rPr>
              <a:t>Keep all PBs received from post office every day in a separate envelope.</a:t>
            </a:r>
            <a:endParaRPr lang="en-IN" sz="2000" kern="1200" dirty="0">
              <a:solidFill>
                <a:schemeClr val="tx1"/>
              </a:solidFill>
            </a:endParaRPr>
          </a:p>
        </p:txBody>
      </p:sp>
      <p:sp>
        <p:nvSpPr>
          <p:cNvPr id="20" name="Freeform 19"/>
          <p:cNvSpPr/>
          <p:nvPr/>
        </p:nvSpPr>
        <p:spPr>
          <a:xfrm>
            <a:off x="6486525" y="896525"/>
            <a:ext cx="4860000" cy="1238854"/>
          </a:xfrm>
          <a:custGeom>
            <a:avLst/>
            <a:gdLst>
              <a:gd name="connsiteX0" fmla="*/ 0 w 4185813"/>
              <a:gd name="connsiteY0" fmla="*/ 106303 h 1063030"/>
              <a:gd name="connsiteX1" fmla="*/ 106303 w 4185813"/>
              <a:gd name="connsiteY1" fmla="*/ 0 h 1063030"/>
              <a:gd name="connsiteX2" fmla="*/ 4079510 w 4185813"/>
              <a:gd name="connsiteY2" fmla="*/ 0 h 1063030"/>
              <a:gd name="connsiteX3" fmla="*/ 4185813 w 4185813"/>
              <a:gd name="connsiteY3" fmla="*/ 106303 h 1063030"/>
              <a:gd name="connsiteX4" fmla="*/ 4185813 w 4185813"/>
              <a:gd name="connsiteY4" fmla="*/ 956727 h 1063030"/>
              <a:gd name="connsiteX5" fmla="*/ 4079510 w 4185813"/>
              <a:gd name="connsiteY5" fmla="*/ 1063030 h 1063030"/>
              <a:gd name="connsiteX6" fmla="*/ 106303 w 4185813"/>
              <a:gd name="connsiteY6" fmla="*/ 1063030 h 1063030"/>
              <a:gd name="connsiteX7" fmla="*/ 0 w 4185813"/>
              <a:gd name="connsiteY7" fmla="*/ 956727 h 1063030"/>
              <a:gd name="connsiteX8" fmla="*/ 0 w 4185813"/>
              <a:gd name="connsiteY8" fmla="*/ 106303 h 106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813" h="1063030">
                <a:moveTo>
                  <a:pt x="0" y="106303"/>
                </a:moveTo>
                <a:cubicBezTo>
                  <a:pt x="0" y="47593"/>
                  <a:pt x="47593" y="0"/>
                  <a:pt x="106303" y="0"/>
                </a:cubicBezTo>
                <a:lnTo>
                  <a:pt x="4079510" y="0"/>
                </a:lnTo>
                <a:cubicBezTo>
                  <a:pt x="4138220" y="0"/>
                  <a:pt x="4185813" y="47593"/>
                  <a:pt x="4185813" y="106303"/>
                </a:cubicBezTo>
                <a:lnTo>
                  <a:pt x="4185813" y="956727"/>
                </a:lnTo>
                <a:cubicBezTo>
                  <a:pt x="4185813" y="1015437"/>
                  <a:pt x="4138220" y="1063030"/>
                  <a:pt x="4079510" y="1063030"/>
                </a:cubicBezTo>
                <a:lnTo>
                  <a:pt x="106303" y="1063030"/>
                </a:lnTo>
                <a:cubicBezTo>
                  <a:pt x="47593" y="1063030"/>
                  <a:pt x="0" y="1015437"/>
                  <a:pt x="0" y="956727"/>
                </a:cubicBezTo>
                <a:lnTo>
                  <a:pt x="0" y="106303"/>
                </a:lnTo>
                <a:close/>
              </a:path>
            </a:pathLst>
          </a:cu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lt1"/>
          </a:fontRef>
        </p:style>
        <p:txBody>
          <a:bodyPr spcFirstLastPara="0" vert="horz" wrap="square" lIns="92095" tIns="92095" rIns="92095" bIns="92095" numCol="1" spcCol="1270" anchor="ctr" anchorCtr="0">
            <a:noAutofit/>
          </a:bodyPr>
          <a:lstStyle/>
          <a:p>
            <a:pPr lvl="0" algn="ctr" defTabSz="711200">
              <a:lnSpc>
                <a:spcPct val="90000"/>
              </a:lnSpc>
              <a:spcBef>
                <a:spcPct val="0"/>
              </a:spcBef>
              <a:spcAft>
                <a:spcPct val="35000"/>
              </a:spcAft>
            </a:pPr>
            <a:r>
              <a:rPr lang="en-US" sz="2000" kern="1200" dirty="0">
                <a:solidFill>
                  <a:schemeClr val="tx1"/>
                </a:solidFill>
                <a:cs typeface="Aparajita" pitchFamily="34" charset="0"/>
              </a:rPr>
              <a:t>Write “Postal Ballots received by post” and the date on the envelope.</a:t>
            </a:r>
            <a:endParaRPr lang="en-IN" sz="2000" kern="1200" dirty="0">
              <a:solidFill>
                <a:schemeClr val="tx1"/>
              </a:solidFill>
            </a:endParaRPr>
          </a:p>
        </p:txBody>
      </p:sp>
      <p:sp>
        <p:nvSpPr>
          <p:cNvPr id="21" name="Freeform 20"/>
          <p:cNvSpPr/>
          <p:nvPr/>
        </p:nvSpPr>
        <p:spPr>
          <a:xfrm>
            <a:off x="623392" y="2342000"/>
            <a:ext cx="4697908" cy="1149026"/>
          </a:xfrm>
          <a:custGeom>
            <a:avLst/>
            <a:gdLst>
              <a:gd name="connsiteX0" fmla="*/ 0 w 4185813"/>
              <a:gd name="connsiteY0" fmla="*/ 106303 h 1063030"/>
              <a:gd name="connsiteX1" fmla="*/ 106303 w 4185813"/>
              <a:gd name="connsiteY1" fmla="*/ 0 h 1063030"/>
              <a:gd name="connsiteX2" fmla="*/ 4079510 w 4185813"/>
              <a:gd name="connsiteY2" fmla="*/ 0 h 1063030"/>
              <a:gd name="connsiteX3" fmla="*/ 4185813 w 4185813"/>
              <a:gd name="connsiteY3" fmla="*/ 106303 h 1063030"/>
              <a:gd name="connsiteX4" fmla="*/ 4185813 w 4185813"/>
              <a:gd name="connsiteY4" fmla="*/ 956727 h 1063030"/>
              <a:gd name="connsiteX5" fmla="*/ 4079510 w 4185813"/>
              <a:gd name="connsiteY5" fmla="*/ 1063030 h 1063030"/>
              <a:gd name="connsiteX6" fmla="*/ 106303 w 4185813"/>
              <a:gd name="connsiteY6" fmla="*/ 1063030 h 1063030"/>
              <a:gd name="connsiteX7" fmla="*/ 0 w 4185813"/>
              <a:gd name="connsiteY7" fmla="*/ 956727 h 1063030"/>
              <a:gd name="connsiteX8" fmla="*/ 0 w 4185813"/>
              <a:gd name="connsiteY8" fmla="*/ 106303 h 106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813" h="1063030">
                <a:moveTo>
                  <a:pt x="0" y="106303"/>
                </a:moveTo>
                <a:cubicBezTo>
                  <a:pt x="0" y="47593"/>
                  <a:pt x="47593" y="0"/>
                  <a:pt x="106303" y="0"/>
                </a:cubicBezTo>
                <a:lnTo>
                  <a:pt x="4079510" y="0"/>
                </a:lnTo>
                <a:cubicBezTo>
                  <a:pt x="4138220" y="0"/>
                  <a:pt x="4185813" y="47593"/>
                  <a:pt x="4185813" y="106303"/>
                </a:cubicBezTo>
                <a:lnTo>
                  <a:pt x="4185813" y="956727"/>
                </a:lnTo>
                <a:cubicBezTo>
                  <a:pt x="4185813" y="1015437"/>
                  <a:pt x="4138220" y="1063030"/>
                  <a:pt x="4079510" y="1063030"/>
                </a:cubicBezTo>
                <a:lnTo>
                  <a:pt x="106303" y="1063030"/>
                </a:lnTo>
                <a:cubicBezTo>
                  <a:pt x="47593" y="1063030"/>
                  <a:pt x="0" y="1015437"/>
                  <a:pt x="0" y="956727"/>
                </a:cubicBezTo>
                <a:lnTo>
                  <a:pt x="0" y="106303"/>
                </a:lnTo>
                <a:close/>
              </a:path>
            </a:pathLst>
          </a:cu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lt1"/>
          </a:fontRef>
        </p:style>
        <p:txBody>
          <a:bodyPr spcFirstLastPara="0" vert="horz" wrap="square" lIns="99715" tIns="99715" rIns="99715" bIns="99715" numCol="1" spcCol="1270" anchor="ctr" anchorCtr="0">
            <a:noAutofit/>
          </a:bodyPr>
          <a:lstStyle/>
          <a:p>
            <a:pPr lvl="0" algn="ctr" defTabSz="800100">
              <a:lnSpc>
                <a:spcPct val="90000"/>
              </a:lnSpc>
              <a:spcBef>
                <a:spcPct val="0"/>
              </a:spcBef>
              <a:spcAft>
                <a:spcPct val="35000"/>
              </a:spcAft>
            </a:pPr>
            <a:r>
              <a:rPr lang="en-US" sz="2000" kern="1200" dirty="0">
                <a:solidFill>
                  <a:schemeClr val="tx1"/>
                </a:solidFill>
                <a:cs typeface="Aparajita" pitchFamily="34" charset="0"/>
              </a:rPr>
              <a:t>The daily return of PBs received to be sent to the CEO through the DEO. </a:t>
            </a:r>
            <a:endParaRPr lang="en-IN" sz="2000" kern="1200" dirty="0">
              <a:solidFill>
                <a:schemeClr val="tx1"/>
              </a:solidFill>
            </a:endParaRPr>
          </a:p>
        </p:txBody>
      </p:sp>
      <p:sp>
        <p:nvSpPr>
          <p:cNvPr id="22" name="Freeform 21"/>
          <p:cNvSpPr/>
          <p:nvPr/>
        </p:nvSpPr>
        <p:spPr>
          <a:xfrm>
            <a:off x="6486525" y="2236645"/>
            <a:ext cx="4860000" cy="1304262"/>
          </a:xfrm>
          <a:custGeom>
            <a:avLst/>
            <a:gdLst>
              <a:gd name="connsiteX0" fmla="*/ 0 w 4185813"/>
              <a:gd name="connsiteY0" fmla="*/ 106303 h 1063030"/>
              <a:gd name="connsiteX1" fmla="*/ 106303 w 4185813"/>
              <a:gd name="connsiteY1" fmla="*/ 0 h 1063030"/>
              <a:gd name="connsiteX2" fmla="*/ 4079510 w 4185813"/>
              <a:gd name="connsiteY2" fmla="*/ 0 h 1063030"/>
              <a:gd name="connsiteX3" fmla="*/ 4185813 w 4185813"/>
              <a:gd name="connsiteY3" fmla="*/ 106303 h 1063030"/>
              <a:gd name="connsiteX4" fmla="*/ 4185813 w 4185813"/>
              <a:gd name="connsiteY4" fmla="*/ 956727 h 1063030"/>
              <a:gd name="connsiteX5" fmla="*/ 4079510 w 4185813"/>
              <a:gd name="connsiteY5" fmla="*/ 1063030 h 1063030"/>
              <a:gd name="connsiteX6" fmla="*/ 106303 w 4185813"/>
              <a:gd name="connsiteY6" fmla="*/ 1063030 h 1063030"/>
              <a:gd name="connsiteX7" fmla="*/ 0 w 4185813"/>
              <a:gd name="connsiteY7" fmla="*/ 956727 h 1063030"/>
              <a:gd name="connsiteX8" fmla="*/ 0 w 4185813"/>
              <a:gd name="connsiteY8" fmla="*/ 106303 h 106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813" h="1063030">
                <a:moveTo>
                  <a:pt x="0" y="106303"/>
                </a:moveTo>
                <a:cubicBezTo>
                  <a:pt x="0" y="47593"/>
                  <a:pt x="47593" y="0"/>
                  <a:pt x="106303" y="0"/>
                </a:cubicBezTo>
                <a:lnTo>
                  <a:pt x="4079510" y="0"/>
                </a:lnTo>
                <a:cubicBezTo>
                  <a:pt x="4138220" y="0"/>
                  <a:pt x="4185813" y="47593"/>
                  <a:pt x="4185813" y="106303"/>
                </a:cubicBezTo>
                <a:lnTo>
                  <a:pt x="4185813" y="956727"/>
                </a:lnTo>
                <a:cubicBezTo>
                  <a:pt x="4185813" y="1015437"/>
                  <a:pt x="4138220" y="1063030"/>
                  <a:pt x="4079510" y="1063030"/>
                </a:cubicBezTo>
                <a:lnTo>
                  <a:pt x="106303" y="1063030"/>
                </a:lnTo>
                <a:cubicBezTo>
                  <a:pt x="47593" y="1063030"/>
                  <a:pt x="0" y="1015437"/>
                  <a:pt x="0" y="956727"/>
                </a:cubicBezTo>
                <a:lnTo>
                  <a:pt x="0" y="106303"/>
                </a:lnTo>
                <a:close/>
              </a:path>
            </a:pathLst>
          </a:cu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903533"/>
              <a:satOff val="33333"/>
              <a:lumOff val="-4899"/>
              <a:alphaOff val="0"/>
            </a:schemeClr>
          </a:fillRef>
          <a:effectRef idx="0">
            <a:scrgbClr r="0" g="0" b="0"/>
          </a:effectRef>
          <a:fontRef idx="minor">
            <a:schemeClr val="lt1"/>
          </a:fontRef>
        </p:style>
        <p:txBody>
          <a:bodyPr spcFirstLastPara="0" vert="horz" wrap="square" lIns="107335" tIns="107335" rIns="107335" bIns="107335"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cs typeface="Aparajita" pitchFamily="34" charset="0"/>
              </a:rPr>
              <a:t>Keep the envelope for each day in the strong room.</a:t>
            </a:r>
            <a:endParaRPr lang="en-IN" sz="2000" kern="1200" dirty="0">
              <a:solidFill>
                <a:schemeClr val="tx1"/>
              </a:solidFill>
            </a:endParaRPr>
          </a:p>
        </p:txBody>
      </p:sp>
      <p:sp>
        <p:nvSpPr>
          <p:cNvPr id="23" name="Freeform 22"/>
          <p:cNvSpPr/>
          <p:nvPr/>
        </p:nvSpPr>
        <p:spPr>
          <a:xfrm>
            <a:off x="623392" y="3697647"/>
            <a:ext cx="4799508" cy="1513822"/>
          </a:xfrm>
          <a:custGeom>
            <a:avLst/>
            <a:gdLst>
              <a:gd name="connsiteX0" fmla="*/ 0 w 4185813"/>
              <a:gd name="connsiteY0" fmla="*/ 106303 h 1063030"/>
              <a:gd name="connsiteX1" fmla="*/ 106303 w 4185813"/>
              <a:gd name="connsiteY1" fmla="*/ 0 h 1063030"/>
              <a:gd name="connsiteX2" fmla="*/ 4079510 w 4185813"/>
              <a:gd name="connsiteY2" fmla="*/ 0 h 1063030"/>
              <a:gd name="connsiteX3" fmla="*/ 4185813 w 4185813"/>
              <a:gd name="connsiteY3" fmla="*/ 106303 h 1063030"/>
              <a:gd name="connsiteX4" fmla="*/ 4185813 w 4185813"/>
              <a:gd name="connsiteY4" fmla="*/ 956727 h 1063030"/>
              <a:gd name="connsiteX5" fmla="*/ 4079510 w 4185813"/>
              <a:gd name="connsiteY5" fmla="*/ 1063030 h 1063030"/>
              <a:gd name="connsiteX6" fmla="*/ 106303 w 4185813"/>
              <a:gd name="connsiteY6" fmla="*/ 1063030 h 1063030"/>
              <a:gd name="connsiteX7" fmla="*/ 0 w 4185813"/>
              <a:gd name="connsiteY7" fmla="*/ 956727 h 1063030"/>
              <a:gd name="connsiteX8" fmla="*/ 0 w 4185813"/>
              <a:gd name="connsiteY8" fmla="*/ 106303 h 106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813" h="1063030">
                <a:moveTo>
                  <a:pt x="0" y="106303"/>
                </a:moveTo>
                <a:cubicBezTo>
                  <a:pt x="0" y="47593"/>
                  <a:pt x="47593" y="0"/>
                  <a:pt x="106303" y="0"/>
                </a:cubicBezTo>
                <a:lnTo>
                  <a:pt x="4079510" y="0"/>
                </a:lnTo>
                <a:cubicBezTo>
                  <a:pt x="4138220" y="0"/>
                  <a:pt x="4185813" y="47593"/>
                  <a:pt x="4185813" y="106303"/>
                </a:cubicBezTo>
                <a:lnTo>
                  <a:pt x="4185813" y="956727"/>
                </a:lnTo>
                <a:cubicBezTo>
                  <a:pt x="4185813" y="1015437"/>
                  <a:pt x="4138220" y="1063030"/>
                  <a:pt x="4079510" y="1063030"/>
                </a:cubicBezTo>
                <a:lnTo>
                  <a:pt x="106303" y="1063030"/>
                </a:lnTo>
                <a:cubicBezTo>
                  <a:pt x="47593" y="1063030"/>
                  <a:pt x="0" y="1015437"/>
                  <a:pt x="0" y="956727"/>
                </a:cubicBezTo>
                <a:lnTo>
                  <a:pt x="0" y="106303"/>
                </a:lnTo>
                <a:close/>
              </a:path>
            </a:pathLst>
          </a:cu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1807066"/>
              <a:satOff val="66667"/>
              <a:lumOff val="-9801"/>
              <a:alphaOff val="0"/>
            </a:schemeClr>
          </a:fillRef>
          <a:effectRef idx="0">
            <a:scrgbClr r="0" g="0" b="0"/>
          </a:effectRef>
          <a:fontRef idx="minor">
            <a:schemeClr val="lt1"/>
          </a:fontRef>
        </p:style>
        <p:txBody>
          <a:bodyPr spcFirstLastPara="0" vert="horz" wrap="square" lIns="92095" tIns="92095" rIns="92095" bIns="92095" numCol="1" spcCol="1270" anchor="ctr" anchorCtr="0">
            <a:noAutofit/>
          </a:bodyPr>
          <a:lstStyle/>
          <a:p>
            <a:pPr lvl="0" algn="ctr" defTabSz="711200">
              <a:lnSpc>
                <a:spcPct val="90000"/>
              </a:lnSpc>
              <a:spcBef>
                <a:spcPct val="0"/>
              </a:spcBef>
              <a:spcAft>
                <a:spcPct val="35000"/>
              </a:spcAft>
            </a:pPr>
            <a:r>
              <a:rPr lang="en-US" sz="2000" kern="1200" dirty="0">
                <a:solidFill>
                  <a:schemeClr val="tx1"/>
                </a:solidFill>
                <a:latin typeface="Calibri" panose="020F0502020204030204" pitchFamily="34" charset="0"/>
                <a:cs typeface="Calibri" panose="020F0502020204030204" pitchFamily="34" charset="0"/>
              </a:rPr>
              <a:t>The CEO to compile information of the State every day and send a copy to ECI and also to all recognized political parties</a:t>
            </a:r>
            <a:r>
              <a:rPr lang="en-US" sz="1600" kern="1200" dirty="0">
                <a:solidFill>
                  <a:schemeClr val="tx1"/>
                </a:solidFill>
                <a:latin typeface="Aparajita" pitchFamily="34" charset="0"/>
                <a:cs typeface="Aparajita" pitchFamily="34" charset="0"/>
              </a:rPr>
              <a:t>. </a:t>
            </a:r>
            <a:endParaRPr lang="en-IN" sz="1600" kern="1200" dirty="0">
              <a:solidFill>
                <a:schemeClr val="tx1"/>
              </a:solidFill>
            </a:endParaRPr>
          </a:p>
        </p:txBody>
      </p:sp>
      <p:sp>
        <p:nvSpPr>
          <p:cNvPr id="24" name="Freeform 23"/>
          <p:cNvSpPr/>
          <p:nvPr/>
        </p:nvSpPr>
        <p:spPr>
          <a:xfrm>
            <a:off x="6561600" y="3697647"/>
            <a:ext cx="4860000" cy="1540171"/>
          </a:xfrm>
          <a:custGeom>
            <a:avLst/>
            <a:gdLst>
              <a:gd name="connsiteX0" fmla="*/ 0 w 4185813"/>
              <a:gd name="connsiteY0" fmla="*/ 106303 h 1063030"/>
              <a:gd name="connsiteX1" fmla="*/ 106303 w 4185813"/>
              <a:gd name="connsiteY1" fmla="*/ 0 h 1063030"/>
              <a:gd name="connsiteX2" fmla="*/ 4079510 w 4185813"/>
              <a:gd name="connsiteY2" fmla="*/ 0 h 1063030"/>
              <a:gd name="connsiteX3" fmla="*/ 4185813 w 4185813"/>
              <a:gd name="connsiteY3" fmla="*/ 106303 h 1063030"/>
              <a:gd name="connsiteX4" fmla="*/ 4185813 w 4185813"/>
              <a:gd name="connsiteY4" fmla="*/ 956727 h 1063030"/>
              <a:gd name="connsiteX5" fmla="*/ 4079510 w 4185813"/>
              <a:gd name="connsiteY5" fmla="*/ 1063030 h 1063030"/>
              <a:gd name="connsiteX6" fmla="*/ 106303 w 4185813"/>
              <a:gd name="connsiteY6" fmla="*/ 1063030 h 1063030"/>
              <a:gd name="connsiteX7" fmla="*/ 0 w 4185813"/>
              <a:gd name="connsiteY7" fmla="*/ 956727 h 1063030"/>
              <a:gd name="connsiteX8" fmla="*/ 0 w 4185813"/>
              <a:gd name="connsiteY8" fmla="*/ 106303 h 106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813" h="1063030">
                <a:moveTo>
                  <a:pt x="0" y="106303"/>
                </a:moveTo>
                <a:cubicBezTo>
                  <a:pt x="0" y="47593"/>
                  <a:pt x="47593" y="0"/>
                  <a:pt x="106303" y="0"/>
                </a:cubicBezTo>
                <a:lnTo>
                  <a:pt x="4079510" y="0"/>
                </a:lnTo>
                <a:cubicBezTo>
                  <a:pt x="4138220" y="0"/>
                  <a:pt x="4185813" y="47593"/>
                  <a:pt x="4185813" y="106303"/>
                </a:cubicBezTo>
                <a:lnTo>
                  <a:pt x="4185813" y="956727"/>
                </a:lnTo>
                <a:cubicBezTo>
                  <a:pt x="4185813" y="1015437"/>
                  <a:pt x="4138220" y="1063030"/>
                  <a:pt x="4079510" y="1063030"/>
                </a:cubicBezTo>
                <a:lnTo>
                  <a:pt x="106303" y="1063030"/>
                </a:lnTo>
                <a:cubicBezTo>
                  <a:pt x="47593" y="1063030"/>
                  <a:pt x="0" y="1015437"/>
                  <a:pt x="0" y="956727"/>
                </a:cubicBezTo>
                <a:lnTo>
                  <a:pt x="0" y="106303"/>
                </a:lnTo>
                <a:close/>
              </a:path>
            </a:pathLst>
          </a:cu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2258833"/>
              <a:satOff val="83333"/>
              <a:lumOff val="-12252"/>
              <a:alphaOff val="0"/>
            </a:schemeClr>
          </a:fillRef>
          <a:effectRef idx="0">
            <a:scrgbClr r="0" g="0" b="0"/>
          </a:effectRef>
          <a:fontRef idx="minor">
            <a:schemeClr val="lt1"/>
          </a:fontRef>
        </p:style>
        <p:txBody>
          <a:bodyPr spcFirstLastPara="0" vert="horz" wrap="square" lIns="76855" tIns="76855" rIns="76855" bIns="76855" numCol="1" spcCol="1270" anchor="ctr" anchorCtr="0">
            <a:noAutofit/>
          </a:bodyPr>
          <a:lstStyle/>
          <a:p>
            <a:pPr lvl="0" algn="ctr" defTabSz="533400">
              <a:lnSpc>
                <a:spcPct val="90000"/>
              </a:lnSpc>
              <a:spcBef>
                <a:spcPct val="0"/>
              </a:spcBef>
              <a:spcAft>
                <a:spcPct val="35000"/>
              </a:spcAft>
            </a:pPr>
            <a:r>
              <a:rPr lang="en-US" sz="2000" kern="1200" dirty="0">
                <a:solidFill>
                  <a:schemeClr val="tx1"/>
                </a:solidFill>
                <a:cs typeface="Aparajita" pitchFamily="34" charset="0"/>
              </a:rPr>
              <a:t>The RO will keep all postal ballots received from the post office every day in a separate envelope for that day and write on the envelope the date and words – “Postal Ballots Received by Post</a:t>
            </a:r>
            <a:r>
              <a:rPr lang="en-US" sz="1200" kern="1200" dirty="0">
                <a:solidFill>
                  <a:schemeClr val="tx1"/>
                </a:solidFill>
                <a:latin typeface="Aparajita" pitchFamily="34" charset="0"/>
                <a:cs typeface="Aparajita" pitchFamily="34" charset="0"/>
              </a:rPr>
              <a:t>”.</a:t>
            </a:r>
            <a:endParaRPr lang="en-IN" sz="1200" kern="1200" dirty="0">
              <a:solidFill>
                <a:schemeClr val="tx1"/>
              </a:solidFill>
            </a:endParaRPr>
          </a:p>
        </p:txBody>
      </p:sp>
      <p:sp>
        <p:nvSpPr>
          <p:cNvPr id="25" name="Freeform 24"/>
          <p:cNvSpPr/>
          <p:nvPr/>
        </p:nvSpPr>
        <p:spPr>
          <a:xfrm>
            <a:off x="6698169" y="5756005"/>
            <a:ext cx="4680000" cy="1044081"/>
          </a:xfrm>
          <a:custGeom>
            <a:avLst/>
            <a:gdLst>
              <a:gd name="connsiteX0" fmla="*/ 0 w 4185813"/>
              <a:gd name="connsiteY0" fmla="*/ 106303 h 1063030"/>
              <a:gd name="connsiteX1" fmla="*/ 106303 w 4185813"/>
              <a:gd name="connsiteY1" fmla="*/ 0 h 1063030"/>
              <a:gd name="connsiteX2" fmla="*/ 4079510 w 4185813"/>
              <a:gd name="connsiteY2" fmla="*/ 0 h 1063030"/>
              <a:gd name="connsiteX3" fmla="*/ 4185813 w 4185813"/>
              <a:gd name="connsiteY3" fmla="*/ 106303 h 1063030"/>
              <a:gd name="connsiteX4" fmla="*/ 4185813 w 4185813"/>
              <a:gd name="connsiteY4" fmla="*/ 956727 h 1063030"/>
              <a:gd name="connsiteX5" fmla="*/ 4079510 w 4185813"/>
              <a:gd name="connsiteY5" fmla="*/ 1063030 h 1063030"/>
              <a:gd name="connsiteX6" fmla="*/ 106303 w 4185813"/>
              <a:gd name="connsiteY6" fmla="*/ 1063030 h 1063030"/>
              <a:gd name="connsiteX7" fmla="*/ 0 w 4185813"/>
              <a:gd name="connsiteY7" fmla="*/ 956727 h 1063030"/>
              <a:gd name="connsiteX8" fmla="*/ 0 w 4185813"/>
              <a:gd name="connsiteY8" fmla="*/ 106303 h 106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813" h="1063030">
                <a:moveTo>
                  <a:pt x="0" y="106303"/>
                </a:moveTo>
                <a:cubicBezTo>
                  <a:pt x="0" y="47593"/>
                  <a:pt x="47593" y="0"/>
                  <a:pt x="106303" y="0"/>
                </a:cubicBezTo>
                <a:lnTo>
                  <a:pt x="4079510" y="0"/>
                </a:lnTo>
                <a:cubicBezTo>
                  <a:pt x="4138220" y="0"/>
                  <a:pt x="4185813" y="47593"/>
                  <a:pt x="4185813" y="106303"/>
                </a:cubicBezTo>
                <a:lnTo>
                  <a:pt x="4185813" y="956727"/>
                </a:lnTo>
                <a:cubicBezTo>
                  <a:pt x="4185813" y="1015437"/>
                  <a:pt x="4138220" y="1063030"/>
                  <a:pt x="4079510" y="1063030"/>
                </a:cubicBezTo>
                <a:lnTo>
                  <a:pt x="106303" y="1063030"/>
                </a:lnTo>
                <a:cubicBezTo>
                  <a:pt x="47593" y="1063030"/>
                  <a:pt x="0" y="1015437"/>
                  <a:pt x="0" y="956727"/>
                </a:cubicBezTo>
                <a:lnTo>
                  <a:pt x="0" y="106303"/>
                </a:lnTo>
                <a:close/>
              </a:path>
            </a:pathLst>
          </a:cu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2710599"/>
              <a:satOff val="100000"/>
              <a:lumOff val="-14703"/>
              <a:alphaOff val="0"/>
            </a:schemeClr>
          </a:fillRef>
          <a:effectRef idx="0">
            <a:scrgbClr r="0" g="0" b="0"/>
          </a:effectRef>
          <a:fontRef idx="minor">
            <a:schemeClr val="lt1"/>
          </a:fontRef>
        </p:style>
        <p:txBody>
          <a:bodyPr spcFirstLastPara="0" vert="horz" wrap="square" lIns="92095" tIns="92095" rIns="92095" bIns="92095" numCol="1" spcCol="1270" anchor="ctr" anchorCtr="0">
            <a:noAutofit/>
          </a:bodyPr>
          <a:lstStyle/>
          <a:p>
            <a:pPr lvl="0" algn="ctr" defTabSz="711200">
              <a:lnSpc>
                <a:spcPct val="90000"/>
              </a:lnSpc>
              <a:spcBef>
                <a:spcPct val="0"/>
              </a:spcBef>
              <a:spcAft>
                <a:spcPct val="35000"/>
              </a:spcAft>
            </a:pPr>
            <a:r>
              <a:rPr lang="en-US" sz="2000" kern="1200" dirty="0">
                <a:solidFill>
                  <a:schemeClr val="tx1"/>
                </a:solidFill>
                <a:cs typeface="Aparajita" pitchFamily="34" charset="0"/>
              </a:rPr>
              <a:t>He will keep this envelope also in the strong room for postal ballots every day after the post has been received.</a:t>
            </a:r>
            <a:endParaRPr lang="en-IN" sz="2000" kern="1200" dirty="0">
              <a:solidFill>
                <a:schemeClr val="tx1"/>
              </a:solidFill>
            </a:endParaRPr>
          </a:p>
        </p:txBody>
      </p:sp>
      <p:cxnSp>
        <p:nvCxnSpPr>
          <p:cNvPr id="27" name="Straight Arrow Connector 26"/>
          <p:cNvCxnSpPr/>
          <p:nvPr/>
        </p:nvCxnSpPr>
        <p:spPr>
          <a:xfrm flipV="1">
            <a:off x="5544148" y="1542254"/>
            <a:ext cx="719528" cy="1045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8949863" y="1932587"/>
            <a:ext cx="1632" cy="746445"/>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flipH="1">
            <a:off x="5422900" y="2960322"/>
            <a:ext cx="929115" cy="30546"/>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flipH="1">
            <a:off x="2813260" y="3225516"/>
            <a:ext cx="6140" cy="69275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flipV="1">
            <a:off x="5501809" y="4467732"/>
            <a:ext cx="929114" cy="522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8949863" y="5199838"/>
            <a:ext cx="16169" cy="544536"/>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500" fill="hold"/>
                                        <p:tgtEl>
                                          <p:spTgt spid="43"/>
                                        </p:tgtEl>
                                        <p:attrNameLst>
                                          <p:attrName>ppt_x</p:attrName>
                                        </p:attrNameLst>
                                      </p:cBhvr>
                                      <p:tavLst>
                                        <p:tav tm="0">
                                          <p:val>
                                            <p:strVal val="#ppt_x"/>
                                          </p:val>
                                        </p:tav>
                                        <p:tav tm="100000">
                                          <p:val>
                                            <p:strVal val="#ppt_x"/>
                                          </p:val>
                                        </p:tav>
                                      </p:tavLst>
                                    </p:anim>
                                    <p:anim calcmode="lin" valueType="num">
                                      <p:cBhvr additive="base">
                                        <p:cTn id="54" dur="500" fill="hold"/>
                                        <p:tgtEl>
                                          <p:spTgt spid="4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3656" y="139764"/>
            <a:ext cx="9825021" cy="646331"/>
          </a:xfrm>
          <a:prstGeom prst="rect">
            <a:avLst/>
          </a:prstGeom>
          <a:ln>
            <a:noFill/>
          </a:ln>
          <a:effectLst>
            <a:outerShdw blurRad="88900" dir="9360000" sx="79000" sy="79000" algn="ctr" rotWithShape="0">
              <a:srgbClr val="000000">
                <a:alpha val="65000"/>
              </a:srgbClr>
            </a:outerShdw>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wrap="square" anchor="ctr">
            <a:spAutoFit/>
            <a:scene3d>
              <a:camera prst="orthographicFront"/>
              <a:lightRig rig="threePt" dir="t"/>
            </a:scene3d>
            <a:sp3d extrusionH="57150">
              <a:bevelT w="38100" h="38100"/>
            </a:sp3d>
          </a:bodyPr>
          <a:lstStyle/>
          <a:p>
            <a:pPr algn="ctr"/>
            <a:r>
              <a:rPr lang="en-US" sz="3600" b="1" dirty="0">
                <a:solidFill>
                  <a:schemeClr val="tx1"/>
                </a:solidFill>
              </a:rPr>
              <a:t>Design of Postal Ballot </a:t>
            </a:r>
            <a:r>
              <a:rPr lang="en-US" sz="3600" b="1" dirty="0" smtClean="0">
                <a:solidFill>
                  <a:schemeClr val="tx1"/>
                </a:solidFill>
              </a:rPr>
              <a:t>Papers - </a:t>
            </a:r>
            <a:endParaRPr lang="en-IN" sz="3600" b="1" dirty="0">
              <a:solidFill>
                <a:schemeClr val="tx1"/>
              </a:solidFill>
            </a:endParaRPr>
          </a:p>
        </p:txBody>
      </p:sp>
      <p:sp>
        <p:nvSpPr>
          <p:cNvPr id="3" name="Rectangle 2"/>
          <p:cNvSpPr/>
          <p:nvPr/>
        </p:nvSpPr>
        <p:spPr>
          <a:xfrm>
            <a:off x="265924" y="786095"/>
            <a:ext cx="11760629" cy="483209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buFont typeface="Wingdings" panose="05000000000000000000" pitchFamily="2" charset="2"/>
              <a:buChar char="§"/>
              <a:defRPr/>
            </a:pPr>
            <a:endParaRPr lang="en-US" sz="2800" dirty="0">
              <a:solidFill>
                <a:srgbClr val="000000"/>
              </a:solidFill>
              <a:cs typeface="Aparajita" pitchFamily="34" charset="0"/>
            </a:endParaRPr>
          </a:p>
          <a:p>
            <a:pPr marL="457200" indent="-457200" algn="just">
              <a:buFont typeface="Wingdings" panose="05000000000000000000" pitchFamily="2" charset="2"/>
              <a:buChar char="§"/>
              <a:defRPr/>
            </a:pPr>
            <a:r>
              <a:rPr lang="en-US" sz="2800" dirty="0">
                <a:solidFill>
                  <a:srgbClr val="000000"/>
                </a:solidFill>
                <a:cs typeface="Aparajita" pitchFamily="34" charset="0"/>
              </a:rPr>
              <a:t>Names of candidates shall be arranged in the same order under 3 categories in which they appear in the list  of contesting candidates </a:t>
            </a:r>
            <a:r>
              <a:rPr lang="en-US" sz="2800" b="1" dirty="0">
                <a:solidFill>
                  <a:srgbClr val="0070C0"/>
                </a:solidFill>
                <a:cs typeface="Aparajita" pitchFamily="34" charset="0"/>
              </a:rPr>
              <a:t>(Form 7A). </a:t>
            </a:r>
            <a:r>
              <a:rPr lang="en-US" sz="2800" dirty="0">
                <a:solidFill>
                  <a:srgbClr val="000000"/>
                </a:solidFill>
                <a:cs typeface="Aparajita" pitchFamily="34" charset="0"/>
              </a:rPr>
              <a:t>However, headings of categories should not appear in PBs.</a:t>
            </a:r>
          </a:p>
          <a:p>
            <a:pPr marL="457200" indent="-457200" algn="just">
              <a:buFont typeface="Wingdings" panose="05000000000000000000" pitchFamily="2" charset="2"/>
              <a:buChar char="§"/>
              <a:defRPr/>
            </a:pPr>
            <a:endParaRPr lang="en-US" sz="2800" dirty="0">
              <a:solidFill>
                <a:srgbClr val="000000"/>
              </a:solidFill>
              <a:cs typeface="Aparajita" pitchFamily="34" charset="0"/>
            </a:endParaRPr>
          </a:p>
          <a:p>
            <a:pPr marL="457200" indent="-457200" algn="just">
              <a:buFont typeface="Wingdings" panose="05000000000000000000" pitchFamily="2" charset="2"/>
              <a:buChar char="§"/>
              <a:defRPr/>
            </a:pPr>
            <a:r>
              <a:rPr lang="en-US" sz="2800" dirty="0">
                <a:solidFill>
                  <a:srgbClr val="000000"/>
                </a:solidFill>
                <a:cs typeface="Aparajita" pitchFamily="34" charset="0"/>
              </a:rPr>
              <a:t> “None of the Above” option shall be printed in a separate panel after the name of all the contesting </a:t>
            </a:r>
            <a:r>
              <a:rPr lang="en-US" sz="2800" dirty="0" smtClean="0">
                <a:solidFill>
                  <a:srgbClr val="000000"/>
                </a:solidFill>
                <a:cs typeface="Aparajita" pitchFamily="34" charset="0"/>
              </a:rPr>
              <a:t>candidates</a:t>
            </a:r>
          </a:p>
          <a:p>
            <a:pPr algn="just">
              <a:defRPr/>
            </a:pPr>
            <a:endParaRPr lang="en-US" sz="2800" dirty="0" smtClean="0">
              <a:solidFill>
                <a:srgbClr val="000000"/>
              </a:solidFill>
              <a:cs typeface="Aparajita" pitchFamily="34" charset="0"/>
            </a:endParaRPr>
          </a:p>
          <a:p>
            <a:pPr algn="just">
              <a:defRPr/>
            </a:pPr>
            <a:r>
              <a:rPr lang="en-US" sz="2800" b="1" dirty="0" smtClean="0">
                <a:solidFill>
                  <a:srgbClr val="FF3399"/>
                </a:solidFill>
                <a:cs typeface="Aparajita" pitchFamily="34" charset="0"/>
              </a:rPr>
              <a:t>NB: The full details of the design of BP has been covered in the previous sub-thematic and should be referred to. This slide is just for the vital recalls. </a:t>
            </a:r>
            <a:endParaRPr lang="en-US" sz="2800" b="1" dirty="0">
              <a:solidFill>
                <a:srgbClr val="FF3399"/>
              </a:solidFill>
              <a:cs typeface="Aparajita" pitchFamily="34" charset="0"/>
            </a:endParaRPr>
          </a:p>
          <a:p>
            <a:pPr marL="457200" indent="-457200" algn="just">
              <a:buFont typeface="Wingdings" panose="05000000000000000000" pitchFamily="2" charset="2"/>
              <a:buChar char="§"/>
              <a:defRPr/>
            </a:pPr>
            <a:endParaRPr lang="en-US" sz="2800" dirty="0">
              <a:solidFill>
                <a:srgbClr val="000000"/>
              </a:solidFill>
              <a:cs typeface="Aparajit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585" y="181093"/>
            <a:ext cx="10766199"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nchor="ctr">
            <a:spAutoFit/>
            <a:scene3d>
              <a:camera prst="orthographicFront"/>
              <a:lightRig rig="threePt" dir="t"/>
            </a:scene3d>
            <a:sp3d extrusionH="57150">
              <a:bevelT w="38100" h="38100"/>
            </a:sp3d>
          </a:bodyPr>
          <a:lstStyle/>
          <a:p>
            <a:pPr algn="ctr"/>
            <a:r>
              <a:rPr lang="en-US" sz="3600" b="1" dirty="0">
                <a:solidFill>
                  <a:schemeClr val="tx1"/>
                </a:solidFill>
              </a:rPr>
              <a:t>Printing of Postal Ballot Papers</a:t>
            </a:r>
            <a:endParaRPr lang="en-IN" sz="3600" b="1" dirty="0">
              <a:solidFill>
                <a:schemeClr val="tx1"/>
              </a:solidFill>
            </a:endParaRPr>
          </a:p>
        </p:txBody>
      </p:sp>
      <p:sp>
        <p:nvSpPr>
          <p:cNvPr id="3" name="Rectangle 2"/>
          <p:cNvSpPr/>
          <p:nvPr/>
        </p:nvSpPr>
        <p:spPr>
          <a:xfrm>
            <a:off x="496684" y="1002257"/>
            <a:ext cx="11429999" cy="526297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buFont typeface="Wingdings" panose="05000000000000000000" pitchFamily="2" charset="2"/>
              <a:buChar char="§"/>
            </a:pPr>
            <a:r>
              <a:rPr lang="en-US" sz="2800" dirty="0">
                <a:solidFill>
                  <a:srgbClr val="000000"/>
                </a:solidFill>
                <a:cs typeface="Aparajita" pitchFamily="34" charset="0"/>
              </a:rPr>
              <a:t>DEO </a:t>
            </a:r>
            <a:r>
              <a:rPr lang="en-US" sz="2800" dirty="0" smtClean="0">
                <a:solidFill>
                  <a:srgbClr val="000000"/>
                </a:solidFill>
                <a:cs typeface="Aparajita" pitchFamily="34" charset="0"/>
              </a:rPr>
              <a:t>is responsible </a:t>
            </a:r>
            <a:r>
              <a:rPr lang="en-US" sz="2800" dirty="0">
                <a:solidFill>
                  <a:srgbClr val="000000"/>
                </a:solidFill>
                <a:cs typeface="Aparajita" pitchFamily="34" charset="0"/>
              </a:rPr>
              <a:t>for printing of PB for all ACs/ PCs within the </a:t>
            </a:r>
            <a:r>
              <a:rPr lang="en-US" sz="2800" dirty="0" smtClean="0">
                <a:solidFill>
                  <a:srgbClr val="000000"/>
                </a:solidFill>
                <a:cs typeface="Aparajita" pitchFamily="34" charset="0"/>
              </a:rPr>
              <a:t>District</a:t>
            </a:r>
            <a:endParaRPr lang="en-US" sz="2800" dirty="0">
              <a:solidFill>
                <a:srgbClr val="000000"/>
              </a:solidFill>
              <a:cs typeface="Aparajita" pitchFamily="34" charset="0"/>
            </a:endParaRPr>
          </a:p>
          <a:p>
            <a:pPr marL="457200" indent="-457200" algn="just">
              <a:buFont typeface="Wingdings" panose="05000000000000000000" pitchFamily="2" charset="2"/>
              <a:buChar char="§"/>
            </a:pPr>
            <a:endParaRPr lang="en-US" sz="2800" dirty="0">
              <a:solidFill>
                <a:srgbClr val="000000"/>
              </a:solidFill>
              <a:cs typeface="Aparajita" pitchFamily="34" charset="0"/>
            </a:endParaRPr>
          </a:p>
          <a:p>
            <a:pPr marL="457200" lvl="0" indent="-457200" algn="just">
              <a:buFont typeface="Wingdings" panose="05000000000000000000" pitchFamily="2" charset="2"/>
              <a:buChar char="§"/>
            </a:pPr>
            <a:r>
              <a:rPr lang="en-US" sz="2800" dirty="0" smtClean="0">
                <a:solidFill>
                  <a:srgbClr val="000000"/>
                </a:solidFill>
                <a:cs typeface="Aparajita" pitchFamily="34" charset="0"/>
              </a:rPr>
              <a:t>Preparation/generation of </a:t>
            </a:r>
            <a:r>
              <a:rPr lang="en-US" sz="2800" dirty="0">
                <a:solidFill>
                  <a:srgbClr val="000000"/>
                </a:solidFill>
                <a:cs typeface="Aparajita" pitchFamily="34" charset="0"/>
              </a:rPr>
              <a:t>PBs for service </a:t>
            </a:r>
            <a:r>
              <a:rPr lang="en-US" sz="2800" dirty="0" smtClean="0">
                <a:solidFill>
                  <a:srgbClr val="000000"/>
                </a:solidFill>
                <a:cs typeface="Aparajita" pitchFamily="34" charset="0"/>
              </a:rPr>
              <a:t>voters (through ETPBS) </a:t>
            </a:r>
            <a:r>
              <a:rPr lang="en-US" sz="2800" dirty="0">
                <a:solidFill>
                  <a:srgbClr val="000000"/>
                </a:solidFill>
                <a:cs typeface="Aparajita" pitchFamily="34" charset="0"/>
              </a:rPr>
              <a:t>should be completed within 24 hours of finalization of list of contesting </a:t>
            </a:r>
            <a:r>
              <a:rPr lang="en-US" sz="2800" dirty="0" smtClean="0">
                <a:solidFill>
                  <a:srgbClr val="000000"/>
                </a:solidFill>
                <a:cs typeface="Aparajita" pitchFamily="34" charset="0"/>
              </a:rPr>
              <a:t>candidates</a:t>
            </a:r>
            <a:endParaRPr lang="en-US" sz="2800" dirty="0">
              <a:solidFill>
                <a:srgbClr val="000000"/>
              </a:solidFill>
              <a:cs typeface="Aparajita" pitchFamily="34" charset="0"/>
            </a:endParaRPr>
          </a:p>
          <a:p>
            <a:pPr marL="457200" lvl="0" indent="-457200" algn="just">
              <a:buFont typeface="Wingdings" panose="05000000000000000000" pitchFamily="2" charset="2"/>
              <a:buChar char="§"/>
            </a:pPr>
            <a:endParaRPr lang="en-US" sz="2800" dirty="0">
              <a:solidFill>
                <a:srgbClr val="000000"/>
              </a:solidFill>
              <a:cs typeface="Aparajita" pitchFamily="34" charset="0"/>
            </a:endParaRPr>
          </a:p>
          <a:p>
            <a:pPr marL="457200" lvl="0" indent="-457200" algn="just">
              <a:buFont typeface="Wingdings" panose="05000000000000000000" pitchFamily="2" charset="2"/>
              <a:buChar char="§"/>
            </a:pPr>
            <a:r>
              <a:rPr lang="en-US" sz="2800" dirty="0">
                <a:solidFill>
                  <a:srgbClr val="000000"/>
                </a:solidFill>
                <a:cs typeface="Aparajita" pitchFamily="34" charset="0"/>
              </a:rPr>
              <a:t> For other </a:t>
            </a:r>
            <a:r>
              <a:rPr lang="en-US" sz="2800" dirty="0" smtClean="0">
                <a:solidFill>
                  <a:srgbClr val="000000"/>
                </a:solidFill>
                <a:cs typeface="Aparajita" pitchFamily="34" charset="0"/>
              </a:rPr>
              <a:t>categories, </a:t>
            </a:r>
            <a:r>
              <a:rPr lang="en-US" sz="2800" dirty="0">
                <a:solidFill>
                  <a:srgbClr val="000000"/>
                </a:solidFill>
                <a:cs typeface="Aparajita" pitchFamily="34" charset="0"/>
              </a:rPr>
              <a:t>PBs should be printed </a:t>
            </a:r>
            <a:r>
              <a:rPr lang="en-US" sz="2800" dirty="0" smtClean="0">
                <a:solidFill>
                  <a:srgbClr val="000000"/>
                </a:solidFill>
                <a:cs typeface="Aparajita" pitchFamily="34" charset="0"/>
              </a:rPr>
              <a:t>within </a:t>
            </a:r>
            <a:r>
              <a:rPr lang="en-US" sz="2800" dirty="0">
                <a:solidFill>
                  <a:srgbClr val="000000"/>
                </a:solidFill>
                <a:cs typeface="Aparajita" pitchFamily="34" charset="0"/>
              </a:rPr>
              <a:t>72 hours of  finalization of </a:t>
            </a:r>
            <a:r>
              <a:rPr lang="en-US" sz="2800" dirty="0" smtClean="0">
                <a:solidFill>
                  <a:srgbClr val="000000"/>
                </a:solidFill>
                <a:cs typeface="Aparajita" pitchFamily="34" charset="0"/>
              </a:rPr>
              <a:t>candidates</a:t>
            </a:r>
            <a:endParaRPr lang="en-US" sz="2800" dirty="0">
              <a:solidFill>
                <a:srgbClr val="000000"/>
              </a:solidFill>
              <a:cs typeface="Aparajita" pitchFamily="34" charset="0"/>
            </a:endParaRPr>
          </a:p>
          <a:p>
            <a:pPr marL="457200" lvl="0" indent="-457200" algn="just">
              <a:buFont typeface="Wingdings" panose="05000000000000000000" pitchFamily="2" charset="2"/>
              <a:buChar char="§"/>
            </a:pPr>
            <a:endParaRPr lang="en-US" sz="2800" dirty="0">
              <a:solidFill>
                <a:srgbClr val="000000"/>
              </a:solidFill>
              <a:cs typeface="Aparajita" pitchFamily="34" charset="0"/>
            </a:endParaRPr>
          </a:p>
          <a:p>
            <a:pPr marL="457200" lvl="0" indent="-457200" algn="just">
              <a:buFont typeface="Wingdings" panose="05000000000000000000" pitchFamily="2" charset="2"/>
              <a:buChar char="§"/>
            </a:pPr>
            <a:r>
              <a:rPr lang="en-US" sz="2800" dirty="0">
                <a:solidFill>
                  <a:srgbClr val="000000"/>
                </a:solidFill>
                <a:cs typeface="Aparajita" pitchFamily="34" charset="0"/>
              </a:rPr>
              <a:t> To be stitched in bundles of 50 ballot </a:t>
            </a:r>
            <a:r>
              <a:rPr lang="en-US" sz="2800" dirty="0" smtClean="0">
                <a:solidFill>
                  <a:srgbClr val="000000"/>
                </a:solidFill>
                <a:cs typeface="Aparajita" pitchFamily="34" charset="0"/>
              </a:rPr>
              <a:t>papers</a:t>
            </a:r>
            <a:endParaRPr lang="en-US" sz="2800" dirty="0">
              <a:solidFill>
                <a:srgbClr val="000000"/>
              </a:solidFill>
              <a:cs typeface="Aparajita" pitchFamily="34" charset="0"/>
            </a:endParaRPr>
          </a:p>
          <a:p>
            <a:pPr marL="457200" lvl="0" indent="-457200" algn="just">
              <a:buFont typeface="Wingdings" panose="05000000000000000000" pitchFamily="2" charset="2"/>
              <a:buChar char="§"/>
            </a:pPr>
            <a:endParaRPr lang="en-IN" sz="2800" dirty="0">
              <a:solidFill>
                <a:srgbClr val="000000"/>
              </a:solidFill>
              <a:cs typeface="Aparajita" pitchFamily="34" charset="0"/>
            </a:endParaRPr>
          </a:p>
          <a:p>
            <a:pPr marL="457200" lvl="0" indent="-457200" algn="just">
              <a:buFont typeface="Wingdings" panose="05000000000000000000" pitchFamily="2" charset="2"/>
              <a:buChar char="§"/>
            </a:pPr>
            <a:r>
              <a:rPr lang="en-US" sz="2800" dirty="0">
                <a:solidFill>
                  <a:srgbClr val="000000"/>
                </a:solidFill>
                <a:cs typeface="Aparajita" pitchFamily="34" charset="0"/>
              </a:rPr>
              <a:t>Ensure that Sl. No.  on postal ballot and on its counterfoil are </a:t>
            </a:r>
            <a:r>
              <a:rPr lang="en-US" sz="2800" dirty="0" smtClean="0">
                <a:solidFill>
                  <a:srgbClr val="000000"/>
                </a:solidFill>
                <a:cs typeface="Aparajita" pitchFamily="34" charset="0"/>
              </a:rPr>
              <a:t>identical</a:t>
            </a:r>
            <a:endParaRPr lang="en-IN" sz="2800" dirty="0">
              <a:solidFill>
                <a:srgbClr val="000000"/>
              </a:solidFill>
              <a:cs typeface="Aparajit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123" y="219774"/>
            <a:ext cx="11329259"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chor="ctr">
            <a:spAutoFit/>
            <a:scene3d>
              <a:camera prst="orthographicFront"/>
              <a:lightRig rig="threePt" dir="t"/>
            </a:scene3d>
            <a:sp3d extrusionH="57150">
              <a:bevelT w="38100" h="38100"/>
            </a:sp3d>
          </a:bodyPr>
          <a:lstStyle/>
          <a:p>
            <a:pPr algn="ctr"/>
            <a:r>
              <a:rPr lang="en-US" sz="3600" b="1" dirty="0" smtClean="0">
                <a:solidFill>
                  <a:schemeClr val="tx1"/>
                </a:solidFill>
              </a:rPr>
              <a:t>Particulars to be printed on Postal </a:t>
            </a:r>
            <a:r>
              <a:rPr lang="en-US" sz="3600" b="1" dirty="0">
                <a:solidFill>
                  <a:schemeClr val="tx1"/>
                </a:solidFill>
              </a:rPr>
              <a:t>Ballot for Service Voters</a:t>
            </a:r>
            <a:endParaRPr lang="en-IN" sz="3600" b="1" dirty="0">
              <a:solidFill>
                <a:schemeClr val="tx1"/>
              </a:solidFill>
            </a:endParaRPr>
          </a:p>
        </p:txBody>
      </p:sp>
      <p:sp>
        <p:nvSpPr>
          <p:cNvPr id="3" name="Rectangle 2"/>
          <p:cNvSpPr/>
          <p:nvPr/>
        </p:nvSpPr>
        <p:spPr>
          <a:xfrm>
            <a:off x="0" y="985374"/>
            <a:ext cx="12191999" cy="569386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457200" lvl="0" indent="-457200">
              <a:buFont typeface="Arial" panose="020B0604020202020204" pitchFamily="34" charset="0"/>
              <a:buChar char="•"/>
            </a:pPr>
            <a:r>
              <a:rPr lang="en-US" sz="2800" b="1" dirty="0">
                <a:solidFill>
                  <a:schemeClr val="tx1"/>
                </a:solidFill>
                <a:cs typeface="Aparajita" pitchFamily="34" charset="0"/>
              </a:rPr>
              <a:t>Names and party affiliation of candidates </a:t>
            </a:r>
            <a:r>
              <a:rPr lang="en-US" sz="2800" dirty="0">
                <a:solidFill>
                  <a:schemeClr val="tx1"/>
                </a:solidFill>
                <a:cs typeface="Aparajita" pitchFamily="34" charset="0"/>
              </a:rPr>
              <a:t>in the official language of the State and English</a:t>
            </a:r>
          </a:p>
          <a:p>
            <a:pPr marL="457200" lvl="0" indent="-457200">
              <a:buFont typeface="Arial" panose="020B0604020202020204" pitchFamily="34" charset="0"/>
              <a:buChar char="•"/>
            </a:pPr>
            <a:endParaRPr lang="en-IN" sz="2800" dirty="0">
              <a:solidFill>
                <a:schemeClr val="tx1"/>
              </a:solidFill>
              <a:cs typeface="Aparajita" pitchFamily="34" charset="0"/>
            </a:endParaRPr>
          </a:p>
          <a:p>
            <a:pPr marL="457200" lvl="0" indent="-457200">
              <a:buFont typeface="Arial" panose="020B0604020202020204" pitchFamily="34" charset="0"/>
              <a:buChar char="•"/>
            </a:pPr>
            <a:r>
              <a:rPr lang="en-US" sz="2800" b="1" dirty="0">
                <a:solidFill>
                  <a:schemeClr val="tx1"/>
                </a:solidFill>
                <a:cs typeface="Aparajita" pitchFamily="34" charset="0"/>
              </a:rPr>
              <a:t>Photograph</a:t>
            </a:r>
            <a:r>
              <a:rPr lang="en-US" sz="2800" dirty="0">
                <a:solidFill>
                  <a:schemeClr val="tx1"/>
                </a:solidFill>
                <a:cs typeface="Aparajita" pitchFamily="34" charset="0"/>
              </a:rPr>
              <a:t> of the candidate in  the right side of the name in between the name and the place for marking Vote </a:t>
            </a:r>
          </a:p>
          <a:p>
            <a:pPr marL="457200" lvl="0" indent="-457200">
              <a:buFont typeface="Arial" panose="020B0604020202020204" pitchFamily="34" charset="0"/>
              <a:buChar char="•"/>
            </a:pPr>
            <a:endParaRPr lang="en-IN" sz="2800" dirty="0">
              <a:solidFill>
                <a:schemeClr val="tx1"/>
              </a:solidFill>
              <a:cs typeface="Aparajita" pitchFamily="34" charset="0"/>
            </a:endParaRPr>
          </a:p>
          <a:p>
            <a:pPr marL="457200" lvl="0" indent="-457200">
              <a:buFont typeface="Arial" panose="020B0604020202020204" pitchFamily="34" charset="0"/>
              <a:buChar char="•"/>
            </a:pPr>
            <a:r>
              <a:rPr lang="en-US" sz="2800" b="1" dirty="0">
                <a:solidFill>
                  <a:schemeClr val="tx1"/>
                </a:solidFill>
                <a:cs typeface="Aparajita" pitchFamily="34" charset="0"/>
              </a:rPr>
              <a:t>Symbols</a:t>
            </a:r>
            <a:r>
              <a:rPr lang="en-US" sz="2800" dirty="0">
                <a:solidFill>
                  <a:schemeClr val="tx1"/>
                </a:solidFill>
                <a:cs typeface="Aparajita" pitchFamily="34" charset="0"/>
              </a:rPr>
              <a:t> will </a:t>
            </a:r>
            <a:r>
              <a:rPr lang="en-US" sz="2800" b="1" dirty="0">
                <a:solidFill>
                  <a:schemeClr val="tx1"/>
                </a:solidFill>
                <a:cs typeface="Aparajita" pitchFamily="34" charset="0"/>
              </a:rPr>
              <a:t>not</a:t>
            </a:r>
            <a:r>
              <a:rPr lang="en-US" sz="2800" dirty="0">
                <a:solidFill>
                  <a:schemeClr val="tx1"/>
                </a:solidFill>
                <a:cs typeface="Aparajita" pitchFamily="34" charset="0"/>
              </a:rPr>
              <a:t> be printed on the PBs for service voter</a:t>
            </a:r>
          </a:p>
          <a:p>
            <a:pPr marL="457200" lvl="0" indent="-457200">
              <a:buFont typeface="Arial" panose="020B0604020202020204" pitchFamily="34" charset="0"/>
              <a:buChar char="•"/>
            </a:pPr>
            <a:endParaRPr lang="en-IN" sz="2800" dirty="0">
              <a:solidFill>
                <a:schemeClr val="tx1"/>
              </a:solidFill>
              <a:cs typeface="Aparajita" pitchFamily="34" charset="0"/>
            </a:endParaRPr>
          </a:p>
          <a:p>
            <a:pPr marL="457200" lvl="0" indent="-457200">
              <a:buFont typeface="Arial" panose="020B0604020202020204" pitchFamily="34" charset="0"/>
              <a:buChar char="•"/>
            </a:pPr>
            <a:r>
              <a:rPr lang="en-US" sz="2800" b="1" dirty="0">
                <a:solidFill>
                  <a:schemeClr val="tx1"/>
                </a:solidFill>
                <a:cs typeface="Aparajita" pitchFamily="34" charset="0"/>
              </a:rPr>
              <a:t>Party affiliation </a:t>
            </a:r>
            <a:r>
              <a:rPr lang="en-US" sz="2800" dirty="0">
                <a:solidFill>
                  <a:schemeClr val="tx1"/>
                </a:solidFill>
                <a:cs typeface="Aparajita" pitchFamily="34" charset="0"/>
              </a:rPr>
              <a:t>will be shown for the candidates set up by all political parties</a:t>
            </a:r>
          </a:p>
          <a:p>
            <a:pPr marL="457200" lvl="0" indent="-457200">
              <a:buFont typeface="Arial" panose="020B0604020202020204" pitchFamily="34" charset="0"/>
              <a:buChar char="•"/>
            </a:pPr>
            <a:endParaRPr lang="en-IN" sz="2800" dirty="0">
              <a:solidFill>
                <a:schemeClr val="tx1"/>
              </a:solidFill>
              <a:cs typeface="Aparajita" pitchFamily="34" charset="0"/>
            </a:endParaRPr>
          </a:p>
          <a:p>
            <a:pPr marL="457200" lvl="0" indent="-457200">
              <a:buFont typeface="Arial" panose="020B0604020202020204" pitchFamily="34" charset="0"/>
              <a:buChar char="•"/>
            </a:pPr>
            <a:r>
              <a:rPr lang="en-US" sz="2800" dirty="0">
                <a:solidFill>
                  <a:schemeClr val="tx1"/>
                </a:solidFill>
                <a:cs typeface="Aparajita" pitchFamily="34" charset="0"/>
              </a:rPr>
              <a:t>For independent candidates the word </a:t>
            </a:r>
            <a:r>
              <a:rPr lang="en-US" sz="2800" b="1" dirty="0">
                <a:solidFill>
                  <a:schemeClr val="tx1"/>
                </a:solidFill>
                <a:cs typeface="Aparajita" pitchFamily="34" charset="0"/>
              </a:rPr>
              <a:t>"Independent" </a:t>
            </a:r>
            <a:r>
              <a:rPr lang="en-US" sz="2800" dirty="0">
                <a:solidFill>
                  <a:schemeClr val="tx1"/>
                </a:solidFill>
                <a:cs typeface="Aparajita" pitchFamily="34" charset="0"/>
              </a:rPr>
              <a:t>will be </a:t>
            </a:r>
            <a:r>
              <a:rPr lang="en-US" sz="2800" dirty="0" smtClean="0">
                <a:solidFill>
                  <a:schemeClr val="tx1"/>
                </a:solidFill>
                <a:cs typeface="Aparajita" pitchFamily="34" charset="0"/>
              </a:rPr>
              <a:t>printed</a:t>
            </a:r>
          </a:p>
          <a:p>
            <a:pPr lvl="0"/>
            <a:endParaRPr lang="en-US" sz="2800" dirty="0" smtClean="0">
              <a:solidFill>
                <a:schemeClr val="tx1"/>
              </a:solidFill>
              <a:cs typeface="Aparajita" pitchFamily="34" charset="0"/>
            </a:endParaRPr>
          </a:p>
          <a:p>
            <a:pPr lvl="0"/>
            <a:r>
              <a:rPr lang="en-US" sz="2800" b="1" dirty="0" smtClean="0">
                <a:solidFill>
                  <a:srgbClr val="FF3399"/>
                </a:solidFill>
                <a:cs typeface="Aparajita" pitchFamily="34" charset="0"/>
              </a:rPr>
              <a:t>NB: Please see Sample Ballot Paper for Service Voters in next slide</a:t>
            </a:r>
            <a:endParaRPr lang="en-IN" sz="2800" b="1" dirty="0">
              <a:solidFill>
                <a:srgbClr val="FF3399"/>
              </a:solidFill>
              <a:cs typeface="Aparajit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3793</TotalTime>
  <Words>8022</Words>
  <Application>Microsoft Office PowerPoint</Application>
  <PresentationFormat>Widescreen</PresentationFormat>
  <Paragraphs>537</Paragraphs>
  <Slides>63</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63</vt:i4>
      </vt:variant>
    </vt:vector>
  </HeadingPairs>
  <TitlesOfParts>
    <vt:vector size="78" baseType="lpstr">
      <vt:lpstr>Aparajita</vt:lpstr>
      <vt:lpstr>Arial</vt:lpstr>
      <vt:lpstr>Calibri</vt:lpstr>
      <vt:lpstr>Calibri Light</vt:lpstr>
      <vt:lpstr>Calisto MT</vt:lpstr>
      <vt:lpstr>CenturyGothic,Bold</vt:lpstr>
      <vt:lpstr>Mangal</vt:lpstr>
      <vt:lpstr>MS Mincho</vt:lpstr>
      <vt:lpstr>Tahoma</vt:lpstr>
      <vt:lpstr>Times New Roman</vt:lpstr>
      <vt:lpstr>Webdings</vt:lpstr>
      <vt:lpstr>Wingdings</vt:lpstr>
      <vt:lpstr>Wingdings 2</vt:lpstr>
      <vt:lpstr>Yu Mincho</vt:lpstr>
      <vt:lpstr>Office Theme</vt:lpstr>
      <vt:lpstr>Theme – 8B: Postal Ballot</vt:lpstr>
      <vt:lpstr>Postal Ballot  ( including AVSC, AVPD, AVCO &amp; AVES)</vt:lpstr>
      <vt:lpstr>  The presentation covers:</vt:lpstr>
      <vt:lpstr>Relevant Provisions of Election Law</vt:lpstr>
      <vt:lpstr>Electors entitled to  vote  through Postal Ballot Paper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Documents sent along with Postal Ballot Paper/ETPBs </vt:lpstr>
      <vt:lpstr>PowerPoint Presentation</vt:lpstr>
      <vt:lpstr>PowerPoint Presentation</vt:lpstr>
      <vt:lpstr>PowerPoint Presentation</vt:lpstr>
      <vt:lpstr>PowerPoint Presentation</vt:lpstr>
      <vt:lpstr>PowerPoint Presentation</vt:lpstr>
      <vt:lpstr>PowerPoint Presentation</vt:lpstr>
      <vt:lpstr>General Instructions - Dispatch contd. </vt:lpstr>
      <vt:lpstr>Dispatch - PB  serial  No. – DOs and DON’Ts – contd.</vt:lpstr>
      <vt:lpstr>PowerPoint Presentation</vt:lpstr>
      <vt:lpstr>Dispatch (transmission) of ETPB to Service Voters – Contd.</vt:lpstr>
      <vt:lpstr>PowerPoint Presentation</vt:lpstr>
      <vt:lpstr>PowerPoint Presentation</vt:lpstr>
      <vt:lpstr>PowerPoint Presentation</vt:lpstr>
      <vt:lpstr>PowerPoint Presentation</vt:lpstr>
      <vt:lpstr> Notified voters -Absentee voters (S 60(c) RPA 1951, R 18(a) COER, 1961) – Process – applying - Distribution of Form 12D - dispatch to different categories – collection process of different categories – process of deposit – slides (27 – 40) w.r.t AVSC, AVPD, AVES and AVCO</vt:lpstr>
      <vt:lpstr>Process for applying for PB by absentee voters – Contd.</vt:lpstr>
      <vt:lpstr>Absentee Voter -  Distribution of Form 12D by BLO – contd.</vt:lpstr>
      <vt:lpstr>Absentee Voters  - Role of RO in dispatch of PB – contd.</vt:lpstr>
      <vt:lpstr> Absentee Voters  - Role of RO in dispatch of PB to COVID 19 suspect or affected persons – contd.</vt:lpstr>
      <vt:lpstr>Absentee Voters  - Sr. Citizen and PwD - dispatch of PB - Role of RO – contd. </vt:lpstr>
      <vt:lpstr>Absentee Voters - Process of collecting PB from AVSC, AVPD, AVCO electors – contd.</vt:lpstr>
      <vt:lpstr>Absentee Voters - Process of collecting PB from AVSC, AVPD, AVCO electors – contd.</vt:lpstr>
      <vt:lpstr>Absentee Voters - Process of collecting PB from AVSC, AVPD, AVCO electors – contd.</vt:lpstr>
      <vt:lpstr>Absentee Voters - Process of collecting PB from AVSC, AVPD, AVCO electors – contd.</vt:lpstr>
      <vt:lpstr>Absentee Voters - Process of collecting PB from AVSC, AVPD, AVCO electors – contd.</vt:lpstr>
      <vt:lpstr>Absentee Voters - Process of collecting PB from AVSC, AVPD, AVCO electors – contd.</vt:lpstr>
      <vt:lpstr>Absentee Voters - Process of collecting PB from AVSC, AVPD, AVCO electors – contd.</vt:lpstr>
      <vt:lpstr>Absentee Voters - Process of Deposit of PB from AVSC, AVPD, AVCO electors – contd.</vt:lpstr>
      <vt:lpstr>Absentee Voters - Guidelines for Voting through postal ballot by Absentee Voters on Essential Service (AVES) – Application, verification, issue of PB – voting in PVC –  timelines – intimation to candidate - Declaration in Form 13A  - close of poll– making of packets – sealing  - (slides 41 – 47)</vt:lpstr>
      <vt:lpstr>Absentee Voters - Guidelines for Voting through postal ballot by AVES – contd.</vt:lpstr>
      <vt:lpstr>Absentee Voters - Guidelines for Voting through postal ballot by AVES – contd.</vt:lpstr>
      <vt:lpstr>Absentee Voters - Guidelines for Voting through postal ballot by AVES – contd. </vt:lpstr>
      <vt:lpstr>Absentee Voters - Guidelines for Voting through postal ballot by AVES – contd. </vt:lpstr>
      <vt:lpstr>Absentee Voters - Guidelines for Voting through postal ballot by AVES –close of poll– contd.</vt:lpstr>
      <vt:lpstr>Absentee Voters - Guidelines for Voting through postal ballot by AVES –close of poll– contd.</vt:lpstr>
      <vt:lpstr>Voters on Election Duty - Issue of PB – eligibility – printing – application – database - Facilitation Centre - Drop Box  - design thereof – Sorting AC-wise – presence of representatives of candidates - Account Register – sealing in envelopes and dispatch to RO (slides 48- 54)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Postal Ballot</dc:title>
  <dc:creator>Dr ShashiShekhar Reddy</dc:creator>
  <cp:lastModifiedBy>Admin</cp:lastModifiedBy>
  <cp:revision>598</cp:revision>
  <dcterms:created xsi:type="dcterms:W3CDTF">2021-11-11T15:20:00Z</dcterms:created>
  <dcterms:modified xsi:type="dcterms:W3CDTF">2023-05-25T10:17:50Z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321B335C6CCC4C9AB3026C8C09CDC994</vt:lpwstr>
  </property>
  <property fmtid="{D5CDD505-2E9C-101B-9397-08002B2CF9AE}" pid="3" name="KSOProductBuildVer">
    <vt:lpwstr>1033-11.2.0.11486</vt:lpwstr>
  </property>
</Properties>
</file>